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99" r:id="rId2"/>
  </p:sldMasterIdLst>
  <p:notesMasterIdLst>
    <p:notesMasterId r:id="rId75"/>
  </p:notesMasterIdLst>
  <p:handoutMasterIdLst>
    <p:handoutMasterId r:id="rId76"/>
  </p:handoutMasterIdLst>
  <p:sldIdLst>
    <p:sldId id="341" r:id="rId3"/>
    <p:sldId id="342" r:id="rId4"/>
    <p:sldId id="257" r:id="rId5"/>
    <p:sldId id="513" r:id="rId6"/>
    <p:sldId id="516" r:id="rId7"/>
    <p:sldId id="517" r:id="rId8"/>
    <p:sldId id="518" r:id="rId9"/>
    <p:sldId id="519" r:id="rId10"/>
    <p:sldId id="520" r:id="rId11"/>
    <p:sldId id="521" r:id="rId12"/>
    <p:sldId id="522" r:id="rId13"/>
    <p:sldId id="523" r:id="rId14"/>
    <p:sldId id="524" r:id="rId15"/>
    <p:sldId id="525" r:id="rId16"/>
    <p:sldId id="576" r:id="rId17"/>
    <p:sldId id="577" r:id="rId18"/>
    <p:sldId id="578" r:id="rId19"/>
    <p:sldId id="579" r:id="rId20"/>
    <p:sldId id="580" r:id="rId21"/>
    <p:sldId id="581" r:id="rId22"/>
    <p:sldId id="582" r:id="rId23"/>
    <p:sldId id="583" r:id="rId24"/>
    <p:sldId id="584" r:id="rId25"/>
    <p:sldId id="585" r:id="rId26"/>
    <p:sldId id="586" r:id="rId27"/>
    <p:sldId id="587" r:id="rId28"/>
    <p:sldId id="588" r:id="rId29"/>
    <p:sldId id="526" r:id="rId30"/>
    <p:sldId id="527" r:id="rId31"/>
    <p:sldId id="528" r:id="rId32"/>
    <p:sldId id="529" r:id="rId33"/>
    <p:sldId id="530" r:id="rId34"/>
    <p:sldId id="531" r:id="rId35"/>
    <p:sldId id="532" r:id="rId36"/>
    <p:sldId id="533" r:id="rId37"/>
    <p:sldId id="534" r:id="rId38"/>
    <p:sldId id="535" r:id="rId39"/>
    <p:sldId id="536" r:id="rId40"/>
    <p:sldId id="537" r:id="rId41"/>
    <p:sldId id="538" r:id="rId42"/>
    <p:sldId id="539" r:id="rId43"/>
    <p:sldId id="540" r:id="rId44"/>
    <p:sldId id="541" r:id="rId45"/>
    <p:sldId id="542" r:id="rId46"/>
    <p:sldId id="562" r:id="rId47"/>
    <p:sldId id="563" r:id="rId48"/>
    <p:sldId id="564" r:id="rId49"/>
    <p:sldId id="565" r:id="rId50"/>
    <p:sldId id="566" r:id="rId51"/>
    <p:sldId id="567" r:id="rId52"/>
    <p:sldId id="568" r:id="rId53"/>
    <p:sldId id="569" r:id="rId54"/>
    <p:sldId id="570" r:id="rId55"/>
    <p:sldId id="571" r:id="rId56"/>
    <p:sldId id="572" r:id="rId57"/>
    <p:sldId id="573" r:id="rId58"/>
    <p:sldId id="574" r:id="rId59"/>
    <p:sldId id="575" r:id="rId60"/>
    <p:sldId id="589" r:id="rId61"/>
    <p:sldId id="590" r:id="rId62"/>
    <p:sldId id="591" r:id="rId63"/>
    <p:sldId id="592" r:id="rId64"/>
    <p:sldId id="593" r:id="rId65"/>
    <p:sldId id="594" r:id="rId66"/>
    <p:sldId id="595" r:id="rId67"/>
    <p:sldId id="596" r:id="rId68"/>
    <p:sldId id="597" r:id="rId69"/>
    <p:sldId id="598" r:id="rId70"/>
    <p:sldId id="599" r:id="rId71"/>
    <p:sldId id="600" r:id="rId72"/>
    <p:sldId id="601" r:id="rId73"/>
    <p:sldId id="603" r:id="rId74"/>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108" d="100"/>
          <a:sy n="108" d="100"/>
        </p:scale>
        <p:origin x="-568" y="-104"/>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E87875E-BE80-9745-B369-4F4A7AB5E016}" type="datetime1">
              <a:rPr lang="en-US"/>
              <a:pPr>
                <a:defRPr/>
              </a:pPr>
              <a:t>5/20/18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4961A077-CBFC-8247-8C5F-B9A3C2BF590F}" type="slidenum">
              <a:rPr lang="en-US"/>
              <a:pPr>
                <a:defRPr/>
              </a:pPr>
              <a:t>‹#›</a:t>
            </a:fld>
            <a:endParaRPr lang="en-US"/>
          </a:p>
        </p:txBody>
      </p:sp>
    </p:spTree>
    <p:extLst>
      <p:ext uri="{BB962C8B-B14F-4D97-AF65-F5344CB8AC3E}">
        <p14:creationId xmlns:p14="http://schemas.microsoft.com/office/powerpoint/2010/main" val="163741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73D7B332-3177-764B-A596-DBF05F42396E}" type="datetime1">
              <a:rPr lang="en-US"/>
              <a:pPr>
                <a:defRPr/>
              </a:pPr>
              <a:t>5/20/18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F3969550-FBCF-404B-9FAA-7B1DCDF2C4FF}" type="slidenum">
              <a:rPr lang="en-US"/>
              <a:pPr>
                <a:defRPr/>
              </a:pPr>
              <a:t>‹#›</a:t>
            </a:fld>
            <a:endParaRPr lang="en-US"/>
          </a:p>
        </p:txBody>
      </p:sp>
    </p:spTree>
    <p:extLst>
      <p:ext uri="{BB962C8B-B14F-4D97-AF65-F5344CB8AC3E}">
        <p14:creationId xmlns:p14="http://schemas.microsoft.com/office/powerpoint/2010/main" val="5757202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There are two different</a:t>
            </a:r>
            <a:r>
              <a:rPr lang="en-US" baseline="0" dirty="0" smtClean="0"/>
              <a:t> commonly used strategies for reconstructing transcripts from RNA-</a:t>
            </a:r>
            <a:r>
              <a:rPr lang="en-US" baseline="0" dirty="0" err="1" smtClean="0"/>
              <a:t>Seq</a:t>
            </a:r>
            <a:r>
              <a:rPr lang="en-US" baseline="0" dirty="0" smtClean="0"/>
              <a:t> reads.</a:t>
            </a:r>
            <a:endParaRPr lang="en-US" dirty="0" smtClean="0"/>
          </a:p>
          <a:p>
            <a:endParaRPr lang="en-US" dirty="0" smtClean="0"/>
          </a:p>
          <a:p>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case of genome-guided transcript reconstruction, the reads are</a:t>
            </a:r>
            <a:r>
              <a:rPr lang="en-US" baseline="0" dirty="0" smtClean="0"/>
              <a:t> aligned to the genome instead of being aligning to each other, and so we don’t encounter this scalability problem.  </a:t>
            </a:r>
          </a:p>
          <a:p>
            <a:endParaRPr lang="en-US" baseline="0" dirty="0" smtClean="0"/>
          </a:p>
          <a:p>
            <a:r>
              <a:rPr lang="en-US" baseline="0" dirty="0" smtClean="0"/>
              <a:t>Here, the genome provides a scaffold by which the reads are ordered, oriented, and their overlaps are readily defined according to genomic location.</a:t>
            </a:r>
          </a:p>
          <a:p>
            <a:endParaRPr lang="en-US" baseline="0" dirty="0" smtClean="0"/>
          </a:p>
          <a:p>
            <a:r>
              <a:rPr lang="en-US" dirty="0" smtClean="0"/>
              <a:t>Here’s an</a:t>
            </a:r>
            <a:r>
              <a:rPr lang="en-US" baseline="0" dirty="0" smtClean="0"/>
              <a:t> example of a region of the genome where RNA-</a:t>
            </a:r>
            <a:r>
              <a:rPr lang="en-US" baseline="0" dirty="0" err="1" smtClean="0"/>
              <a:t>Seq</a:t>
            </a:r>
            <a:r>
              <a:rPr lang="en-US" baseline="0" dirty="0" smtClean="0"/>
              <a:t> reads were aligned…</a:t>
            </a:r>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15</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defTabSz="483306" eaLnBrk="1" fontAlgn="auto" hangingPunct="1">
              <a:spcBef>
                <a:spcPts val="0"/>
              </a:spcBef>
              <a:spcAft>
                <a:spcPts val="0"/>
              </a:spcAft>
              <a:defRPr/>
            </a:pPr>
            <a:r>
              <a:rPr lang="en-US" baseline="0" dirty="0" smtClean="0"/>
              <a:t> and we see stacks of reads piling up at locations throughout this locus.</a:t>
            </a:r>
          </a:p>
          <a:p>
            <a:endParaRPr lang="en-US" baseline="0" dirty="0" smtClean="0"/>
          </a:p>
          <a:p>
            <a:r>
              <a:rPr lang="en-US" dirty="0" smtClean="0"/>
              <a:t>The piles of alignment segments</a:t>
            </a:r>
            <a:r>
              <a:rPr lang="en-US" baseline="0" dirty="0" smtClean="0"/>
              <a:t> provide evidence of exons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16</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And the large gaps</a:t>
            </a:r>
            <a:r>
              <a:rPr lang="en-US" baseline="0" dirty="0" smtClean="0"/>
              <a:t> between alignment segments provide evidence of introns that were spliced out in the mature transcript.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17</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In some cases, candidate</a:t>
            </a:r>
            <a:r>
              <a:rPr lang="en-US" baseline="0" dirty="0" smtClean="0"/>
              <a:t> introns are found to overlap but have different end points, and this provides evidence of alternative splicing.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18</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baseline="0" dirty="0" smtClean="0"/>
          </a:p>
          <a:p>
            <a:r>
              <a:rPr lang="en-US" dirty="0" smtClean="0"/>
              <a:t>As</a:t>
            </a:r>
            <a:r>
              <a:rPr lang="en-US" baseline="0" dirty="0" smtClean="0"/>
              <a:t> discussed earlier, in order to assemble transcripts we’re going to encode the RNA-</a:t>
            </a:r>
            <a:r>
              <a:rPr lang="en-US" baseline="0" dirty="0" err="1" smtClean="0"/>
              <a:t>Seq</a:t>
            </a:r>
            <a:r>
              <a:rPr lang="en-US" baseline="0" dirty="0" smtClean="0"/>
              <a:t> data into a directed graph. </a:t>
            </a:r>
          </a:p>
          <a:p>
            <a:endParaRPr lang="en-US" baseline="0" dirty="0" smtClean="0"/>
          </a:p>
          <a:p>
            <a:r>
              <a:rPr lang="en-US" baseline="0" dirty="0" smtClean="0"/>
              <a:t>Based on the RNA-</a:t>
            </a:r>
            <a:r>
              <a:rPr lang="en-US" baseline="0" dirty="0" err="1" smtClean="0"/>
              <a:t>Seq</a:t>
            </a:r>
            <a:r>
              <a:rPr lang="en-US" baseline="0" dirty="0" smtClean="0"/>
              <a:t> read alignments, we were able to identify the individual exon and intron components of the gene expressed at this locus.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19</a:t>
            </a:fld>
            <a:endParaRPr lang="en-US"/>
          </a:p>
        </p:txBody>
      </p:sp>
    </p:spTree>
    <p:extLst>
      <p:ext uri="{BB962C8B-B14F-4D97-AF65-F5344CB8AC3E}">
        <p14:creationId xmlns:p14="http://schemas.microsoft.com/office/powerpoint/2010/main" val="1520297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 carefully, we can find examples of individual reads aligning to</a:t>
            </a:r>
            <a:r>
              <a:rPr lang="en-US" baseline="0" dirty="0" smtClean="0"/>
              <a:t> the genome and providing evidence for multiple introns and exons, and so we know that those introns and exons should be connected in the final transcript reconstructions.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20</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baseline="0" dirty="0" smtClean="0"/>
              <a:t>We can identify all such unique splice patterns provided by the reads, and start building our graph using the splice patterns as nodes.</a:t>
            </a:r>
            <a:endParaRPr lang="en-US"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21</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this for all unique splice patterns.  Here, the number of splice patterns is just a small fraction of the total number of aligned reads,</a:t>
            </a:r>
            <a:r>
              <a:rPr lang="en-US" baseline="0" dirty="0" smtClean="0"/>
              <a:t> and so we have a relatively few number of nodes to work with in our graph.</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22</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incorporate edges into the graph, drawing an edge between splice patterns that overlap and are compatible, that is to say that they</a:t>
            </a:r>
            <a:r>
              <a:rPr lang="en-US" baseline="0" dirty="0" smtClean="0"/>
              <a:t> could have come from the same transcript isoform.   These are all cases where the splice patterns overlap and if there are introns in the overlapping region, those introns have identical splice sites.</a:t>
            </a:r>
          </a:p>
          <a:p>
            <a:endParaRPr lang="en-US" baseline="0" dirty="0" smtClean="0"/>
          </a:p>
          <a:p>
            <a:r>
              <a:rPr lang="en-US" baseline="0" dirty="0" smtClean="0"/>
              <a:t>For example, these top two alignment patterns overlap and they don’t conflict in their region of overlap.  They could have come from the same transcript isoform, and so we can draw an edge between them.</a:t>
            </a:r>
          </a:p>
          <a:p>
            <a:r>
              <a:rPr lang="en-US" baseline="0" dirty="0" smtClean="0"/>
              <a:t>----</a:t>
            </a:r>
          </a:p>
          <a:p>
            <a:endParaRPr lang="en-US" baseline="0" dirty="0" smtClean="0"/>
          </a:p>
          <a:p>
            <a:r>
              <a:rPr lang="en-US" baseline="0" dirty="0" smtClean="0"/>
              <a:t>Similarly, this splicing pattern demonstrates overlap, and the overlapping introns have identical splice sites, so these are deemed compatible, possibly deriving from the same transcript isoform, and we draw an edge between them.  </a:t>
            </a:r>
          </a:p>
          <a:p>
            <a:r>
              <a:rPr lang="en-US" baseline="0" dirty="0" smtClean="0"/>
              <a:t>----</a:t>
            </a:r>
          </a:p>
          <a:p>
            <a:endParaRPr lang="en-US" baseline="0" dirty="0" smtClean="0"/>
          </a:p>
          <a:p>
            <a:r>
              <a:rPr lang="en-US" baseline="0" dirty="0" smtClean="0"/>
              <a:t>We do this for all overlapping splice patterns.</a:t>
            </a:r>
          </a:p>
        </p:txBody>
      </p:sp>
      <p:sp>
        <p:nvSpPr>
          <p:cNvPr id="4" name="Slide Number Placeholder 3"/>
          <p:cNvSpPr>
            <a:spLocks noGrp="1"/>
          </p:cNvSpPr>
          <p:nvPr>
            <p:ph type="sldNum" sz="quarter" idx="10"/>
          </p:nvPr>
        </p:nvSpPr>
        <p:spPr/>
        <p:txBody>
          <a:bodyPr/>
          <a:lstStyle/>
          <a:p>
            <a:fld id="{50729432-ADD4-C643-B58E-FA965F319B1D}" type="slidenum">
              <a:rPr lang="en-US" smtClean="0"/>
              <a:t>23</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those</a:t>
            </a:r>
            <a:r>
              <a:rPr lang="en-US" baseline="0" dirty="0" smtClean="0"/>
              <a:t> splice patterns that overlap but have different introns, and these could not have come from the same transcript, so we cannot draw an edge between them in our graph.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24</a:t>
            </a:fld>
            <a:endParaRPr lang="en-US"/>
          </a:p>
        </p:txBody>
      </p:sp>
    </p:spTree>
    <p:extLst>
      <p:ext uri="{BB962C8B-B14F-4D97-AF65-F5344CB8AC3E}">
        <p14:creationId xmlns:p14="http://schemas.microsoft.com/office/powerpoint/2010/main" val="82135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  </a:t>
            </a:r>
          </a:p>
          <a:p>
            <a:endParaRPr lang="en-US" baseline="0" dirty="0" smtClean="0"/>
          </a:p>
          <a:p>
            <a:r>
              <a:rPr lang="en-US" baseline="0" dirty="0" smtClean="0"/>
              <a:t>When mapping the RNA-</a:t>
            </a:r>
            <a:r>
              <a:rPr lang="en-US" baseline="0" dirty="0" err="1" smtClean="0"/>
              <a:t>Seq</a:t>
            </a:r>
            <a:r>
              <a:rPr lang="en-US" baseline="0" dirty="0" smtClean="0"/>
              <a:t> reads to the genome, the aligner takes into account that the RNA-</a:t>
            </a:r>
            <a:r>
              <a:rPr lang="en-US" baseline="0" dirty="0" err="1" smtClean="0"/>
              <a:t>Seq</a:t>
            </a:r>
            <a:r>
              <a:rPr lang="en-US" baseline="0" dirty="0" smtClean="0"/>
              <a:t> reads are derived from fully processed transcripts that have undergone intron splicing, and maps the spliced transcript fragments across intervening </a:t>
            </a:r>
            <a:r>
              <a:rPr lang="en-US" baseline="0" dirty="0" err="1" smtClean="0"/>
              <a:t>intronic</a:t>
            </a:r>
            <a:r>
              <a:rPr lang="en-US" baseline="0" dirty="0" smtClean="0"/>
              <a:t> sequences that occur in the genome.  </a:t>
            </a:r>
          </a:p>
          <a:p>
            <a:endParaRPr lang="en-US" baseline="0" dirty="0" smtClean="0"/>
          </a:p>
          <a:p>
            <a:r>
              <a:rPr lang="en-US" baseline="0" dirty="0" smtClean="0"/>
              <a:t>In this view, candidate intron sequences are shown as thin lines separating the mapped read segments.</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we’ve completed our graph, we can then traverse paths through the graph to</a:t>
            </a:r>
            <a:r>
              <a:rPr lang="en-US" baseline="0" dirty="0" smtClean="0"/>
              <a:t> reconstruct candidate isoforms.</a:t>
            </a:r>
          </a:p>
          <a:p>
            <a:endParaRPr lang="en-US" baseline="0" dirty="0" smtClean="0"/>
          </a:p>
          <a:p>
            <a:r>
              <a:rPr lang="en-US" baseline="0" dirty="0" smtClean="0"/>
              <a:t>Here, we’ve outlined 4 possible paths…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25</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tracing</a:t>
            </a:r>
            <a:r>
              <a:rPr lang="en-US" baseline="0" dirty="0" smtClean="0"/>
              <a:t> each path yields a different transcript structure.</a:t>
            </a:r>
          </a:p>
          <a:p>
            <a:endParaRPr lang="en-US" baseline="0" dirty="0" smtClean="0"/>
          </a:p>
          <a:p>
            <a:r>
              <a:rPr lang="en-US" baseline="0" dirty="0" smtClean="0"/>
              <a:t>There are a large number of variations of this technique, and it usually involves scoring the possible paths according to some objective function, and only reporting those candidate isoform reconstructions that are best supported by the read alignments.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26</a:t>
            </a:fld>
            <a:endParaRPr lang="en-US"/>
          </a:p>
        </p:txBody>
      </p:sp>
    </p:spTree>
    <p:extLst>
      <p:ext uri="{BB962C8B-B14F-4D97-AF65-F5344CB8AC3E}">
        <p14:creationId xmlns:p14="http://schemas.microsoft.com/office/powerpoint/2010/main" val="2856538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One way to build such a graph is treat each read a</a:t>
            </a:r>
            <a:r>
              <a:rPr lang="en-US" baseline="0" dirty="0" smtClean="0"/>
              <a:t>s a separate node, and to perform all combinations of pairwise alignments between reads in order to identify overlaps and extensions.</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28</a:t>
            </a:fld>
            <a:endParaRPr lang="en-US"/>
          </a:p>
        </p:txBody>
      </p:sp>
    </p:spTree>
    <p:extLst>
      <p:ext uri="{BB962C8B-B14F-4D97-AF65-F5344CB8AC3E}">
        <p14:creationId xmlns:p14="http://schemas.microsoft.com/office/powerpoint/2010/main" val="4230701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overlap information,</a:t>
            </a:r>
            <a:r>
              <a:rPr lang="en-US" baseline="0" dirty="0" smtClean="0"/>
              <a:t> we would build an overlap graph with reads as nodes and overlaps as edges.</a:t>
            </a:r>
          </a:p>
          <a:p>
            <a:endParaRPr lang="en-US" baseline="0" dirty="0" smtClean="0"/>
          </a:p>
        </p:txBody>
      </p:sp>
      <p:sp>
        <p:nvSpPr>
          <p:cNvPr id="4" name="Slide Number Placeholder 3"/>
          <p:cNvSpPr>
            <a:spLocks noGrp="1"/>
          </p:cNvSpPr>
          <p:nvPr>
            <p:ph type="sldNum" sz="quarter" idx="10"/>
          </p:nvPr>
        </p:nvSpPr>
        <p:spPr/>
        <p:txBody>
          <a:bodyPr/>
          <a:lstStyle/>
          <a:p>
            <a:fld id="{50729432-ADD4-C643-B58E-FA965F319B1D}" type="slidenum">
              <a:rPr lang="en-US" smtClean="0"/>
              <a:t>29</a:t>
            </a:fld>
            <a:endParaRPr lang="en-US"/>
          </a:p>
        </p:txBody>
      </p:sp>
    </p:spTree>
    <p:extLst>
      <p:ext uri="{BB962C8B-B14F-4D97-AF65-F5344CB8AC3E}">
        <p14:creationId xmlns:p14="http://schemas.microsoft.com/office/powerpoint/2010/main" val="1074432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eaLnBrk="1" fontAlgn="auto" hangingPunct="1">
              <a:spcBef>
                <a:spcPts val="0"/>
              </a:spcBef>
              <a:spcAft>
                <a:spcPts val="0"/>
              </a:spcAft>
              <a:defRPr/>
            </a:pPr>
            <a:r>
              <a:rPr lang="en-US" dirty="0" smtClean="0"/>
              <a:t>One could then trace the path of overlap</a:t>
            </a:r>
            <a:r>
              <a:rPr lang="en-US" baseline="0" dirty="0" smtClean="0"/>
              <a:t> extensions to assemble the longer sequence</a:t>
            </a:r>
            <a:endParaRPr lang="en-US" dirty="0" smtClean="0"/>
          </a:p>
          <a:p>
            <a:r>
              <a:rPr lang="en-US" dirty="0" smtClean="0"/>
              <a:t>----</a:t>
            </a:r>
          </a:p>
          <a:p>
            <a:endParaRPr lang="en-US" dirty="0" smtClean="0"/>
          </a:p>
          <a:p>
            <a:r>
              <a:rPr lang="en-US" dirty="0" smtClean="0"/>
              <a:t>If there are minor sequence</a:t>
            </a:r>
            <a:r>
              <a:rPr lang="en-US" baseline="0" dirty="0" smtClean="0"/>
              <a:t> differences in the regions of overlap that are likely due to sequencing error, these could be corrected by just taking a consensus and taking any original read quality information into account.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30</a:t>
            </a:fld>
            <a:endParaRPr lang="en-US"/>
          </a:p>
        </p:txBody>
      </p:sp>
    </p:spTree>
    <p:extLst>
      <p:ext uri="{BB962C8B-B14F-4D97-AF65-F5344CB8AC3E}">
        <p14:creationId xmlns:p14="http://schemas.microsoft.com/office/powerpoint/2010/main" val="1126965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approach can be highly effective, but it simply doesn’t scale well for large data sets such as those generated using RNA-Seq.</a:t>
            </a:r>
          </a:p>
          <a:p>
            <a:endParaRPr lang="en-US" baseline="0" dirty="0" smtClean="0"/>
          </a:p>
          <a:p>
            <a:r>
              <a:rPr lang="en-US" baseline="0" dirty="0" smtClean="0"/>
              <a:t>Building the overlap graph involved aligning and comparing each read to every other read.  If we have ‘n’ reads, then this would involve roughly n^2 number of comparisons.</a:t>
            </a:r>
          </a:p>
          <a:p>
            <a:r>
              <a:rPr lang="en-US" baseline="0" dirty="0" smtClean="0"/>
              <a:t>----</a:t>
            </a:r>
          </a:p>
          <a:p>
            <a:endParaRPr lang="en-US" baseline="0" dirty="0" smtClean="0"/>
          </a:p>
          <a:p>
            <a:r>
              <a:rPr lang="en-US" baseline="0" dirty="0" smtClean="0"/>
              <a:t>If we plot the number of pairwise alignments required as a function of the number of reads, we see that the number of alignments grows exponentially.</a:t>
            </a:r>
          </a:p>
          <a:p>
            <a:r>
              <a:rPr lang="en-US" baseline="0" dirty="0" smtClean="0"/>
              <a:t>----</a:t>
            </a:r>
          </a:p>
          <a:p>
            <a:endParaRPr lang="en-US" baseline="0" dirty="0" smtClean="0"/>
          </a:p>
          <a:p>
            <a:r>
              <a:rPr lang="en-US" baseline="0" dirty="0" smtClean="0"/>
              <a:t>This is a problem because it means that the amount of time it would take to do the alignments as well as the amount of computer hardware required to store the information would also grow exponentially, and so it’s just not a viable approach for assembling the many millions or billions of reads generated in an RNA-</a:t>
            </a:r>
            <a:r>
              <a:rPr lang="en-US" baseline="0" dirty="0" err="1" smtClean="0"/>
              <a:t>Seq</a:t>
            </a:r>
            <a:r>
              <a:rPr lang="en-US" baseline="0" dirty="0" smtClean="0"/>
              <a:t> experiment.</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31</a:t>
            </a:fld>
            <a:endParaRPr lang="en-US"/>
          </a:p>
        </p:txBody>
      </p:sp>
    </p:spTree>
    <p:extLst>
      <p:ext uri="{BB962C8B-B14F-4D97-AF65-F5344CB8AC3E}">
        <p14:creationId xmlns:p14="http://schemas.microsoft.com/office/powerpoint/2010/main" val="1108897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don’t have a genome to align to, we need to be able to assemble</a:t>
            </a:r>
            <a:r>
              <a:rPr lang="en-US" baseline="0" dirty="0" smtClean="0"/>
              <a:t> the reads directly, but we need a way to avoid doing all pairwise alignments between the reads.</a:t>
            </a:r>
          </a:p>
          <a:p>
            <a:r>
              <a:rPr lang="en-US" baseline="0" dirty="0" smtClean="0"/>
              <a:t>----</a:t>
            </a:r>
          </a:p>
          <a:p>
            <a:endParaRPr lang="en-US" baseline="0" dirty="0" smtClean="0"/>
          </a:p>
          <a:p>
            <a:r>
              <a:rPr lang="en-US" baseline="0" dirty="0" smtClean="0"/>
              <a:t>A popular technique for doing de novo assembly of short reads is to leverage a de </a:t>
            </a:r>
            <a:r>
              <a:rPr lang="en-US" baseline="0" dirty="0" err="1" smtClean="0"/>
              <a:t>Bruijn</a:t>
            </a:r>
            <a:r>
              <a:rPr lang="en-US" baseline="0" dirty="0" smtClean="0"/>
              <a:t> graph data structure.   The de </a:t>
            </a:r>
            <a:r>
              <a:rPr lang="en-US" baseline="0" dirty="0" err="1" smtClean="0"/>
              <a:t>Bruijn</a:t>
            </a:r>
            <a:r>
              <a:rPr lang="en-US" baseline="0" dirty="0" smtClean="0"/>
              <a:t> graph was initially applied to genome assembly and was later adopted for transcriptome assembly.  There are some key differences between assembling genomes and assembling transcriptomes using de </a:t>
            </a:r>
            <a:r>
              <a:rPr lang="en-US" baseline="0" dirty="0" err="1" smtClean="0"/>
              <a:t>Bruijn</a:t>
            </a:r>
            <a:r>
              <a:rPr lang="en-US" baseline="0" dirty="0" smtClean="0"/>
              <a:t> graphs, and I’ll comment more on that shortly.</a:t>
            </a:r>
            <a:endParaRPr lang="en-US" dirty="0"/>
          </a:p>
        </p:txBody>
      </p:sp>
      <p:sp>
        <p:nvSpPr>
          <p:cNvPr id="4" name="Slide Number Placeholder 3"/>
          <p:cNvSpPr>
            <a:spLocks noGrp="1"/>
          </p:cNvSpPr>
          <p:nvPr>
            <p:ph type="sldNum" sz="quarter" idx="10"/>
          </p:nvPr>
        </p:nvSpPr>
        <p:spPr/>
        <p:txBody>
          <a:bodyPr/>
          <a:lstStyle/>
          <a:p>
            <a:fld id="{50729432-ADD4-C643-B58E-FA965F319B1D}" type="slidenum">
              <a:rPr lang="en-US" smtClean="0"/>
              <a:t>32</a:t>
            </a:fld>
            <a:endParaRPr lang="en-US"/>
          </a:p>
        </p:txBody>
      </p:sp>
    </p:spTree>
    <p:extLst>
      <p:ext uri="{BB962C8B-B14F-4D97-AF65-F5344CB8AC3E}">
        <p14:creationId xmlns:p14="http://schemas.microsoft.com/office/powerpoint/2010/main" val="1871413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 </a:t>
            </a:r>
            <a:r>
              <a:rPr lang="en-US" dirty="0" err="1" smtClean="0"/>
              <a:t>Bruijn</a:t>
            </a:r>
            <a:r>
              <a:rPr lang="en-US" baseline="0" dirty="0" smtClean="0"/>
              <a:t> graph represents connectivity between sequences observed within reads, and the overlaps between reads are apparent by the virtue of having shared substrings.</a:t>
            </a:r>
            <a:endParaRPr lang="en-US" dirty="0" smtClean="0"/>
          </a:p>
          <a:p>
            <a:endParaRPr lang="en-US" dirty="0" smtClean="0"/>
          </a:p>
          <a:p>
            <a:endParaRPr lang="en-US" dirty="0" smtClean="0"/>
          </a:p>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t>
            </a:r>
          </a:p>
          <a:p>
            <a:r>
              <a:rPr lang="en-US" baseline="0" dirty="0" smtClean="0"/>
              <a:t>----</a:t>
            </a:r>
          </a:p>
          <a:p>
            <a:endParaRPr lang="en-US" baseline="0" dirty="0" smtClean="0"/>
          </a:p>
          <a:p>
            <a:r>
              <a:rPr lang="en-US" baseline="0" dirty="0" smtClean="0"/>
              <a:t>An ordered list of k-</a:t>
            </a:r>
            <a:r>
              <a:rPr lang="en-US" baseline="0" dirty="0" err="1" smtClean="0"/>
              <a:t>mers</a:t>
            </a:r>
            <a:r>
              <a:rPr lang="en-US" baseline="0" dirty="0" smtClean="0"/>
              <a:t> is generated by scanning a window of length k across the length of the read.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33</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a:t>
            </a:r>
            <a:r>
              <a:rPr lang="en-US" baseline="0" dirty="0" err="1" smtClean="0"/>
              <a:t>kmer</a:t>
            </a:r>
            <a:r>
              <a:rPr lang="en-US" baseline="0" dirty="0" smtClean="0"/>
              <a:t> is extracted from the read sequence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34</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and inserted as a node in our de </a:t>
            </a:r>
            <a:r>
              <a:rPr lang="en-US" dirty="0" err="1" smtClean="0"/>
              <a:t>Bruijn</a:t>
            </a:r>
            <a:r>
              <a:rPr lang="en-US" dirty="0" smtClean="0"/>
              <a:t> graph.  </a:t>
            </a:r>
            <a:r>
              <a:rPr lang="en-US" baseline="0" dirty="0" smtClean="0"/>
              <a:t> This graph node now represents this unique </a:t>
            </a:r>
            <a:r>
              <a:rPr lang="en-US" baseline="0" dirty="0" err="1" smtClean="0"/>
              <a:t>kmer</a:t>
            </a:r>
            <a:r>
              <a:rPr lang="en-US" baseline="0" dirty="0" smtClean="0"/>
              <a:t> sequence, and this single node will represent this unique </a:t>
            </a:r>
            <a:r>
              <a:rPr lang="en-US" baseline="0" dirty="0" err="1" smtClean="0"/>
              <a:t>kmer</a:t>
            </a:r>
            <a:r>
              <a:rPr lang="en-US" baseline="0" dirty="0" smtClean="0"/>
              <a:t> for every occurrence of this </a:t>
            </a:r>
            <a:r>
              <a:rPr lang="en-US" baseline="0" dirty="0" err="1" smtClean="0"/>
              <a:t>kmer</a:t>
            </a:r>
            <a:r>
              <a:rPr lang="en-US" baseline="0" dirty="0" smtClean="0"/>
              <a:t> in the entire set of reads. </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35</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Clusters of aligned reads reveal the exon and intron components of transcript structures, and these alignments can be further assembled into transcript isoforms.</a:t>
            </a:r>
          </a:p>
          <a:p>
            <a:endParaRPr lang="en-US" baseline="0" dirty="0" smtClean="0"/>
          </a:p>
          <a:p>
            <a:r>
              <a:rPr lang="en-US" baseline="0" dirty="0" smtClean="0"/>
              <a:t>Whenever there are multiple introns that overlap but have different splice sites, we have evidence of alternative splicing, as those splicing events had to derive from differently processed transcript molecules.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8</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then shift the window</a:t>
            </a:r>
            <a:r>
              <a:rPr lang="en-US" baseline="0" dirty="0" smtClean="0"/>
              <a:t> over by one base, extract that k-</a:t>
            </a:r>
            <a:r>
              <a:rPr lang="en-US" baseline="0" dirty="0" err="1" smtClean="0"/>
              <a:t>mer</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36</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and insert it as another node in our de </a:t>
            </a:r>
            <a:r>
              <a:rPr lang="en-US" baseline="0" dirty="0" err="1" smtClean="0"/>
              <a:t>Bruijn</a:t>
            </a:r>
            <a:r>
              <a:rPr lang="en-US" baseline="0" dirty="0" smtClean="0"/>
              <a:t> graph.</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37</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each pair of neighboring k-</a:t>
            </a:r>
            <a:r>
              <a:rPr lang="en-US" baseline="0" dirty="0" err="1" smtClean="0"/>
              <a:t>mers</a:t>
            </a:r>
            <a:r>
              <a:rPr lang="en-US" baseline="0" dirty="0" smtClean="0"/>
              <a:t>, which overlap by k-1 bases, we include an edge between them in the graph.</a:t>
            </a:r>
          </a:p>
        </p:txBody>
      </p:sp>
      <p:sp>
        <p:nvSpPr>
          <p:cNvPr id="4" name="Slide Number Placeholder 3"/>
          <p:cNvSpPr>
            <a:spLocks noGrp="1"/>
          </p:cNvSpPr>
          <p:nvPr>
            <p:ph type="sldNum" sz="quarter" idx="10"/>
          </p:nvPr>
        </p:nvSpPr>
        <p:spPr/>
        <p:txBody>
          <a:bodyPr/>
          <a:lstStyle/>
          <a:p>
            <a:fld id="{30E72A38-0CC0-EF4E-A68F-1E223AB6AA86}" type="slidenum">
              <a:rPr lang="en-US" smtClean="0"/>
              <a:t>38</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continue to do this for all reads and fully construct our de </a:t>
            </a:r>
            <a:r>
              <a:rPr lang="en-US" baseline="0" dirty="0" err="1" smtClean="0"/>
              <a:t>Bruijn</a:t>
            </a:r>
            <a:r>
              <a:rPr lang="en-US" baseline="0" dirty="0" smtClean="0"/>
              <a:t> graph.</a:t>
            </a:r>
          </a:p>
          <a:p>
            <a:endParaRPr lang="en-US" baseline="0" dirty="0" smtClean="0"/>
          </a:p>
          <a:p>
            <a:endParaRPr lang="en-US" baseline="0" dirty="0" smtClean="0"/>
          </a:p>
          <a:p>
            <a:r>
              <a:rPr lang="en-US" baseline="0" dirty="0" smtClean="0"/>
              <a:t>This de </a:t>
            </a:r>
            <a:r>
              <a:rPr lang="en-US" baseline="0" dirty="0" err="1" smtClean="0"/>
              <a:t>Bruijn</a:t>
            </a:r>
            <a:r>
              <a:rPr lang="en-US" baseline="0" dirty="0" smtClean="0"/>
              <a:t> graph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39</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and the graph is further simplified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40</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we define</a:t>
            </a:r>
            <a:r>
              <a:rPr lang="en-US" baseline="0" dirty="0" smtClean="0"/>
              <a:t> paths in the graph that are supported by the reads, and traverse those paths to reconstruct complete isoform sequences.</a:t>
            </a:r>
            <a:endParaRPr lang="en-US" dirty="0" smtClean="0"/>
          </a:p>
          <a:p>
            <a:endParaRPr lang="en-US" dirty="0" smtClean="0"/>
          </a:p>
          <a:p>
            <a:r>
              <a:rPr lang="en-US" dirty="0" smtClean="0"/>
              <a:t>--</a:t>
            </a:r>
          </a:p>
          <a:p>
            <a:endParaRPr lang="en-US" dirty="0" smtClean="0"/>
          </a:p>
          <a:p>
            <a:r>
              <a:rPr lang="en-US" dirty="0" smtClean="0"/>
              <a:t>In</a:t>
            </a:r>
            <a:r>
              <a:rPr lang="en-US" baseline="0" dirty="0" smtClean="0"/>
              <a:t> this example, there are again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Again, there are many different algorithms and techniques for defining best paths within this graph, and ideally the best paths reported are those that are best supported by the RNA-</a:t>
            </a:r>
            <a:r>
              <a:rPr lang="en-US" baseline="0" dirty="0" err="1" smtClean="0"/>
              <a:t>Seq</a:t>
            </a:r>
            <a:r>
              <a:rPr lang="en-US" baseline="0" dirty="0" smtClean="0"/>
              <a:t> data, taking into account the paths supported by individual read sequences and any mate-pairing information that may be available.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transcriptome</a:t>
            </a:r>
            <a:r>
              <a:rPr lang="en-US" baseline="0" dirty="0" smtClean="0"/>
              <a:t> assemblers make use of de </a:t>
            </a:r>
            <a:r>
              <a:rPr lang="en-US" baseline="0" dirty="0" err="1" smtClean="0"/>
              <a:t>Bruijn</a:t>
            </a:r>
            <a:r>
              <a:rPr lang="en-US" baseline="0" dirty="0" smtClean="0"/>
              <a:t> graphs for assembly, but they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a:t>
            </a:r>
            <a:r>
              <a:rPr lang="en-US" baseline="0" dirty="0" smtClean="0"/>
              <a:t> what’s expected by</a:t>
            </a:r>
            <a:r>
              <a:rPr lang="en-US" dirty="0" smtClean="0"/>
              <a:t> genome and 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In contrast, transcriptome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typically aim to generate a single </a:t>
            </a:r>
            <a:r>
              <a:rPr lang="en-US" baseline="0" dirty="0" err="1" smtClean="0"/>
              <a:t>contig</a:t>
            </a:r>
            <a:r>
              <a:rPr lang="en-US" baseline="0" dirty="0" smtClean="0"/>
              <a:t> per locus.  In transcriptome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Genome assemblers aim to produce small numbers of very long </a:t>
            </a:r>
            <a:r>
              <a:rPr lang="en-US" baseline="0" dirty="0" err="1" smtClean="0"/>
              <a:t>contig</a:t>
            </a:r>
            <a:r>
              <a:rPr lang="en-US" baseline="0" dirty="0" smtClean="0"/>
              <a:t>, ideally reconstructing entire </a:t>
            </a:r>
            <a:r>
              <a:rPr lang="en-US" baseline="0" dirty="0" err="1" smtClean="0"/>
              <a:t>megabase</a:t>
            </a:r>
            <a:r>
              <a:rPr lang="en-US" baseline="0" dirty="0" smtClean="0"/>
              <a:t>-sized chromosomes where possible.  Transcriptome assemblers are generally tasked with assembling many thousands of separate transcripts, on the order of thousands of bases in length.</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Conventional RNA-</a:t>
            </a:r>
            <a:r>
              <a:rPr lang="en-US" baseline="0" dirty="0" err="1" smtClean="0"/>
              <a:t>Seq</a:t>
            </a:r>
            <a:r>
              <a:rPr lang="en-US" baseline="0" dirty="0" smtClean="0"/>
              <a:t> offers the option of generating strand-specific data, and Transcriptome assemblers need to consider strand-specific data in order to assemble sense and antisense transcripts separately.</a:t>
            </a:r>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42</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43</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solidFill>
                  <a:prstClr val="black"/>
                </a:solidFill>
                <a:latin typeface="Calibri"/>
              </a:rPr>
              <a:pPr/>
              <a:t>45</a:t>
            </a:fld>
            <a:endParaRPr lang="en-US">
              <a:solidFill>
                <a:prstClr val="black"/>
              </a:solidFill>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there has been much progress in the last two decades towards sequencing and assembling genomes of a wide variety of model and non-model organisms, it is still very often the case that a reference genome is not available for your organism of interest, or that the reference genome that is available is not a perfect match to your sample, which could contain significant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9</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4079396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solidFill>
                  <a:prstClr val="black"/>
                </a:solidFill>
                <a:latin typeface="Calibri"/>
              </a:rPr>
              <a:pPr/>
              <a:t>47</a:t>
            </a:fld>
            <a:endParaRPr lang="en-US">
              <a:solidFill>
                <a:prstClr val="black"/>
              </a:solidFill>
              <a:latin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334704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1517808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356996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2627736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solidFill>
                  <a:prstClr val="black"/>
                </a:solidFill>
                <a:latin typeface="Calibri"/>
              </a:rPr>
              <a:pPr/>
              <a:t>52</a:t>
            </a:fld>
            <a:endParaRPr lang="en-US">
              <a:solidFill>
                <a:prstClr val="black"/>
              </a:solidFill>
              <a:latin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solidFill>
                  <a:prstClr val="black"/>
                </a:solidFill>
                <a:latin typeface="Calibri"/>
              </a:rPr>
              <a:pPr/>
              <a:t>53</a:t>
            </a:fld>
            <a:endParaRPr lang="en-US">
              <a:solidFill>
                <a:prstClr val="black"/>
              </a:solidFill>
              <a:latin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54</a:t>
            </a:fld>
            <a:endParaRPr lang="en-US">
              <a:solidFill>
                <a:prstClr val="black"/>
              </a:solidFill>
              <a:latin typeface="Calibri"/>
            </a:endParaRPr>
          </a:p>
        </p:txBody>
      </p:sp>
    </p:spTree>
    <p:extLst>
      <p:ext uri="{BB962C8B-B14F-4D97-AF65-F5344CB8AC3E}">
        <p14:creationId xmlns:p14="http://schemas.microsoft.com/office/powerpoint/2010/main" val="3194416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latin typeface="Calibri"/>
              </a:rPr>
              <a:pPr/>
              <a:t>55</a:t>
            </a:fld>
            <a:endParaRPr lang="en-US" dirty="0" smtClean="0">
              <a:solidFill>
                <a:prstClr val="black"/>
              </a:solidFill>
              <a:latin typeface="Calibri"/>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Instead of reconstructing transcripts using a reference genome, transcripts</a:t>
            </a:r>
            <a:r>
              <a:rPr lang="en-US" baseline="0" dirty="0" smtClean="0"/>
              <a:t> can be reconstructed in a genome-free way in a process termed de novo assembly.</a:t>
            </a:r>
            <a:endParaRPr lang="en-US" dirty="0" smtClean="0"/>
          </a:p>
          <a:p>
            <a:endParaRPr lang="en-US" dirty="0" smtClean="0"/>
          </a:p>
          <a:p>
            <a:r>
              <a:rPr lang="en-US" dirty="0" smtClean="0"/>
              <a:t>Here,</a:t>
            </a:r>
            <a:r>
              <a:rPr lang="en-US" baseline="0" dirty="0" smtClean="0"/>
              <a:t> overlapping sequences between reads are directly leveraged to assemble longer transcript sequences.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10</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56</a:t>
            </a:fld>
            <a:endParaRPr lang="en-US">
              <a:solidFill>
                <a:prstClr val="black"/>
              </a:solidFill>
              <a:latin typeface="Calibri"/>
            </a:endParaRPr>
          </a:p>
        </p:txBody>
      </p:sp>
    </p:spTree>
    <p:extLst>
      <p:ext uri="{BB962C8B-B14F-4D97-AF65-F5344CB8AC3E}">
        <p14:creationId xmlns:p14="http://schemas.microsoft.com/office/powerpoint/2010/main" val="24850187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solidFill>
                  <a:prstClr val="black"/>
                </a:solidFill>
                <a:latin typeface="Calibri"/>
              </a:rPr>
              <a:pPr/>
              <a:t>57</a:t>
            </a:fld>
            <a:endParaRPr lang="en-US">
              <a:solidFill>
                <a:prstClr val="black"/>
              </a:solidFill>
              <a:latin typeface="Calibri"/>
            </a:endParaRPr>
          </a:p>
        </p:txBody>
      </p:sp>
    </p:spTree>
    <p:extLst>
      <p:ext uri="{BB962C8B-B14F-4D97-AF65-F5344CB8AC3E}">
        <p14:creationId xmlns:p14="http://schemas.microsoft.com/office/powerpoint/2010/main" val="37703313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62</a:t>
            </a:fld>
            <a:endParaRPr lang="en-US"/>
          </a:p>
        </p:txBody>
      </p:sp>
    </p:spTree>
    <p:extLst>
      <p:ext uri="{BB962C8B-B14F-4D97-AF65-F5344CB8AC3E}">
        <p14:creationId xmlns:p14="http://schemas.microsoft.com/office/powerpoint/2010/main" val="3784145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67</a:t>
            </a:fld>
            <a:endParaRPr lang="en-US"/>
          </a:p>
        </p:txBody>
      </p:sp>
    </p:spTree>
    <p:extLst>
      <p:ext uri="{BB962C8B-B14F-4D97-AF65-F5344CB8AC3E}">
        <p14:creationId xmlns:p14="http://schemas.microsoft.com/office/powerpoint/2010/main" val="295263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72</a:t>
            </a:fld>
            <a:endParaRPr lang="en-US"/>
          </a:p>
        </p:txBody>
      </p:sp>
    </p:spTree>
    <p:extLst>
      <p:ext uri="{BB962C8B-B14F-4D97-AF65-F5344CB8AC3E}">
        <p14:creationId xmlns:p14="http://schemas.microsoft.com/office/powerpoint/2010/main" val="127246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even if it’s not a perfect match to your sample, you could align the reconstructed transcripts to that genome to further glean insights into intron and exon structures as well as any sequence variations between your transcriptome and the reference genome.  This can be particularly useful in biomedical applications, as I’ll highlight later on.</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Since the advent of RNA-</a:t>
            </a:r>
            <a:r>
              <a:rPr lang="en-US" baseline="0" dirty="0" err="1" smtClean="0"/>
              <a:t>Seq</a:t>
            </a:r>
            <a:r>
              <a:rPr lang="en-US" baseline="0" dirty="0" smtClean="0"/>
              <a:t> about a decade ago, there has been great progress in the development of bioinformatics tools for performing all of these operations, supporting both genome-guided and genome-free transcriptome reconstruction and analysis.</a:t>
            </a:r>
          </a:p>
          <a:p>
            <a:endParaRPr lang="en-US" baseline="0" dirty="0" smtClean="0"/>
          </a:p>
          <a:p>
            <a:r>
              <a:rPr lang="en-US" baseline="0" dirty="0" smtClean="0"/>
              <a:t>In the next series of slides, I’ll describe the basic computational algorithms used for transcript reconstruction.  </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Both the genome-guided and genome-free transcript reconstruction approaches share some common algorithmic techniques.</a:t>
            </a:r>
          </a:p>
          <a:p>
            <a:r>
              <a:rPr lang="en-US" baseline="0" dirty="0" smtClean="0"/>
              <a:t>----</a:t>
            </a:r>
          </a:p>
          <a:p>
            <a:endParaRPr lang="en-US" baseline="0" dirty="0" smtClean="0"/>
          </a:p>
          <a:p>
            <a:r>
              <a:rPr lang="en-US" baseline="0" dirty="0" smtClean="0"/>
              <a:t>A general features of these algorithms is to encode read sequences, read order, orientation, and overlap information </a:t>
            </a:r>
          </a:p>
          <a:p>
            <a:r>
              <a:rPr lang="en-US" baseline="0" dirty="0" smtClean="0"/>
              <a:t>---</a:t>
            </a:r>
          </a:p>
          <a:p>
            <a:endParaRPr lang="en-US" baseline="0" dirty="0" smtClean="0"/>
          </a:p>
          <a:p>
            <a:r>
              <a:rPr lang="en-US" baseline="0" dirty="0" smtClean="0"/>
              <a:t>into a directed graph structure, with oriented sequences represented by nodes, and directed edges indicating overlap and orientation.</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Full length transcripts are then reconstructed by traversing a directed path in the graph, guided by characteristics of the original reads including mate-pair constraints.</a:t>
            </a:r>
          </a:p>
          <a:p>
            <a:endParaRPr lang="en-US" baseline="0" dirty="0" smtClean="0"/>
          </a:p>
          <a:p>
            <a:r>
              <a:rPr lang="en-US" baseline="0" dirty="0" smtClean="0"/>
              <a:t>If there are multiple well-supported paths through this graph, then this would be considered evidence for alternative splicing.</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2906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9270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5292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49435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60245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35854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1710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72386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76185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8574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6525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6" name="TextBox 5"/>
          <p:cNvSpPr txBox="1">
            <a:spLocks noChangeArrowheads="1"/>
          </p:cNvSpPr>
          <p:nvPr userDrawn="1"/>
        </p:nvSpPr>
        <p:spPr bwMode="auto">
          <a:xfrm>
            <a:off x="251520" y="5085184"/>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Tree>
    <p:extLst>
      <p:ext uri="{BB962C8B-B14F-4D97-AF65-F5344CB8AC3E}">
        <p14:creationId xmlns:p14="http://schemas.microsoft.com/office/powerpoint/2010/main" val="43412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6690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915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40893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64777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03067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FBE171-4D27-7040-8EF3-DE3B874BC41C}" type="datetimeFigureOut">
              <a:rPr lang="en-US" smtClean="0">
                <a:solidFill>
                  <a:prstClr val="black">
                    <a:tint val="75000"/>
                  </a:prstClr>
                </a:solidFill>
                <a:latin typeface="Calibri"/>
              </a:rPr>
              <a:pPr/>
              <a:t>5/20/18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E4C2F278-43B0-DB43-A8B4-2F55E4D5EE6E}"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71982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slideLayout" Target="../slideLayouts/slideLayout17.xml"/><Relationship Id="rId13" Type="http://schemas.openxmlformats.org/officeDocument/2006/relationships/slideLayout" Target="../slideLayouts/slideLayout18.xml"/><Relationship Id="rId14"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FECFAEAF-3726-E641-9B5B-3F8EA05B09A3}" type="datetime1">
              <a:rPr lang="en-US"/>
              <a:pPr>
                <a:defRPr/>
              </a:pPr>
              <a:t>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18C1412E-69E1-864D-A0DF-94DDC7C8003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5AFBE171-4D27-7040-8EF3-DE3B874BC41C}" type="datetimeFigureOut">
              <a:rPr lang="en-US" smtClean="0">
                <a:solidFill>
                  <a:prstClr val="black">
                    <a:tint val="75000"/>
                  </a:prstClr>
                </a:solidFill>
                <a:latin typeface="Calibri"/>
                <a:ea typeface="+mn-ea"/>
                <a:cs typeface="+mn-cs"/>
              </a:rPr>
              <a:pPr defTabSz="457200" fontAlgn="auto">
                <a:spcBef>
                  <a:spcPts val="0"/>
                </a:spcBef>
                <a:spcAft>
                  <a:spcPts val="0"/>
                </a:spcAft>
              </a:pPr>
              <a:t>5/20/18</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E4C2F278-43B0-DB43-A8B4-2F55E4D5EE6E}" type="slidenum">
              <a:rPr lang="en-US" smtClean="0">
                <a:solidFill>
                  <a:prstClr val="black">
                    <a:tint val="75000"/>
                  </a:prstClr>
                </a:solidFill>
                <a:latin typeface="Calibri"/>
                <a:ea typeface="+mn-ea"/>
                <a:cs typeface="+mn-cs"/>
              </a:rPr>
              <a:pPr defTabSz="457200" fontAlgn="auto">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4139816717"/>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jpeg"/><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s://github.com/trinityrnaseq/trinityrnaseq/wiki/SuperTranscripts" TargetMode="External"/><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s://github.com/trinityrnaseq/trinityrnaseq/wiki/SuperTranscripts" TargetMode="External"/><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28822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3" name="Rectangle 2"/>
          <p:cNvSpPr/>
          <p:nvPr/>
        </p:nvSpPr>
        <p:spPr>
          <a:xfrm>
            <a:off x="0" y="1890369"/>
            <a:ext cx="5844656" cy="46349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75580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0" y="1890369"/>
            <a:ext cx="5844656" cy="46349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6384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2436509" cy="2923877"/>
          </a:xfrm>
          <a:prstGeom prst="rect">
            <a:avLst/>
          </a:prstGeom>
          <a:solidFill>
            <a:srgbClr val="FFFFFF">
              <a:alpha val="72000"/>
            </a:srgbClr>
          </a:solidFill>
          <a:ln>
            <a:solidFill>
              <a:schemeClr val="tx1"/>
            </a:solidFill>
            <a:prstDash val="sysDash"/>
          </a:ln>
        </p:spPr>
        <p:txBody>
          <a:bodyPr wrap="none" rtlCol="0">
            <a:spAutoFit/>
          </a:bodyPr>
          <a:lstStyle/>
          <a:p>
            <a:r>
              <a:rPr lang="en-US" sz="2000" b="1" dirty="0" smtClean="0"/>
              <a:t>Trinity</a:t>
            </a:r>
          </a:p>
          <a:p>
            <a:r>
              <a:rPr lang="en-US" sz="2000" b="1" dirty="0"/>
              <a:t>Oases</a:t>
            </a:r>
            <a:endParaRPr lang="en-US" sz="2000" b="1" dirty="0" smtClean="0"/>
          </a:p>
          <a:p>
            <a:r>
              <a:rPr lang="en-US" sz="2000" b="1" dirty="0" err="1" smtClean="0"/>
              <a:t>SoapDenovoTrans</a:t>
            </a:r>
            <a:endParaRPr lang="en-US" sz="2000" b="1" dirty="0" smtClean="0"/>
          </a:p>
          <a:p>
            <a:r>
              <a:rPr lang="en-US" sz="2000" b="1" dirty="0" err="1" smtClean="0"/>
              <a:t>AbyssTrans</a:t>
            </a:r>
            <a:endParaRPr lang="en-US" sz="2000" b="1" dirty="0" smtClean="0"/>
          </a:p>
          <a:p>
            <a:r>
              <a:rPr lang="en-US" sz="2000" b="1" dirty="0" smtClean="0"/>
              <a:t>IDBA-Tran</a:t>
            </a:r>
          </a:p>
          <a:p>
            <a:r>
              <a:rPr lang="en-US" sz="2000" b="1" dirty="0" smtClean="0"/>
              <a:t>Shannon</a:t>
            </a:r>
          </a:p>
          <a:p>
            <a:r>
              <a:rPr lang="en-US" sz="2000" b="1" dirty="0" err="1" smtClean="0"/>
              <a:t>BinPacker</a:t>
            </a:r>
            <a:endParaRPr lang="en-US" sz="2000" b="1" dirty="0" smtClean="0"/>
          </a:p>
          <a:p>
            <a:r>
              <a:rPr lang="en-US" sz="2000" b="1" dirty="0" smtClean="0"/>
              <a:t>Bridger</a:t>
            </a:r>
          </a:p>
          <a:p>
            <a:r>
              <a:rPr lang="en-US" sz="2000" b="1" dirty="0" smtClean="0"/>
              <a:t>…</a:t>
            </a:r>
          </a:p>
        </p:txBody>
      </p:sp>
      <p:sp>
        <p:nvSpPr>
          <p:cNvPr id="2" name="TextBox 1"/>
          <p:cNvSpPr txBox="1"/>
          <p:nvPr/>
        </p:nvSpPr>
        <p:spPr>
          <a:xfrm>
            <a:off x="6350254" y="3943778"/>
            <a:ext cx="773331" cy="1384995"/>
          </a:xfrm>
          <a:prstGeom prst="rect">
            <a:avLst/>
          </a:prstGeom>
          <a:solidFill>
            <a:srgbClr val="FFFFFF"/>
          </a:solidFill>
          <a:ln>
            <a:solidFill>
              <a:schemeClr val="tx1"/>
            </a:solidFill>
            <a:prstDash val="dot"/>
          </a:ln>
        </p:spPr>
        <p:txBody>
          <a:bodyPr wrap="none" rtlCol="0">
            <a:spAutoFit/>
          </a:bodyPr>
          <a:lstStyle/>
          <a:p>
            <a:r>
              <a:rPr lang="en-US" sz="1400" b="1" dirty="0" smtClean="0"/>
              <a:t>GMAP</a:t>
            </a:r>
          </a:p>
          <a:p>
            <a:r>
              <a:rPr lang="en-US" sz="1400" b="1" dirty="0" smtClean="0"/>
              <a:t>BLAT</a:t>
            </a:r>
          </a:p>
          <a:p>
            <a:r>
              <a:rPr lang="en-US" sz="1400" b="1" dirty="0" smtClean="0"/>
              <a:t>AAT</a:t>
            </a:r>
          </a:p>
          <a:p>
            <a:r>
              <a:rPr lang="en-US" sz="1400" b="1" dirty="0" err="1" smtClean="0"/>
              <a:t>Spidey</a:t>
            </a:r>
            <a:endParaRPr lang="en-US" sz="1400" b="1" dirty="0" smtClean="0"/>
          </a:p>
          <a:p>
            <a:r>
              <a:rPr lang="en-US" sz="1400" b="1" dirty="0" smtClean="0"/>
              <a:t>Sim4</a:t>
            </a:r>
          </a:p>
          <a:p>
            <a:r>
              <a:rPr lang="en-US" sz="1400" b="1" dirty="0" smtClean="0"/>
              <a:t>…</a:t>
            </a:r>
            <a:endParaRPr lang="en-US" sz="1400" b="1" dirty="0"/>
          </a:p>
        </p:txBody>
      </p:sp>
      <p:sp>
        <p:nvSpPr>
          <p:cNvPr id="8" name="TextBox 7"/>
          <p:cNvSpPr txBox="1"/>
          <p:nvPr/>
        </p:nvSpPr>
        <p:spPr>
          <a:xfrm>
            <a:off x="3586624" y="4438172"/>
            <a:ext cx="1313180" cy="2031325"/>
          </a:xfrm>
          <a:prstGeom prst="rect">
            <a:avLst/>
          </a:prstGeom>
          <a:solidFill>
            <a:srgbClr val="FFFFFF"/>
          </a:solidFill>
          <a:ln w="19050" cmpd="sng">
            <a:solidFill>
              <a:srgbClr val="000000"/>
            </a:solidFill>
            <a:prstDash val="dot"/>
          </a:ln>
        </p:spPr>
        <p:txBody>
          <a:bodyPr wrap="none" rtlCol="0">
            <a:spAutoFit/>
          </a:bodyPr>
          <a:lstStyle/>
          <a:p>
            <a:r>
              <a:rPr lang="en-US" sz="1400" b="1" dirty="0" smtClean="0"/>
              <a:t>Cufflinks</a:t>
            </a:r>
          </a:p>
          <a:p>
            <a:r>
              <a:rPr lang="en-US" sz="1400" b="1" dirty="0" err="1" smtClean="0"/>
              <a:t>Stringtie</a:t>
            </a:r>
            <a:endParaRPr lang="en-US" sz="1400" b="1" dirty="0" smtClean="0"/>
          </a:p>
          <a:p>
            <a:r>
              <a:rPr lang="en-US" sz="1400" b="1" dirty="0" err="1" smtClean="0"/>
              <a:t>IsoLasso</a:t>
            </a:r>
            <a:endParaRPr lang="en-US" sz="1400" b="1" dirty="0" smtClean="0"/>
          </a:p>
          <a:p>
            <a:r>
              <a:rPr lang="en-US" sz="1400" b="1" dirty="0" err="1" smtClean="0"/>
              <a:t>Bayesembler</a:t>
            </a:r>
            <a:endParaRPr lang="en-US" sz="1400" b="1" dirty="0" smtClean="0"/>
          </a:p>
          <a:p>
            <a:r>
              <a:rPr lang="en-US" sz="1400" b="1" dirty="0" smtClean="0"/>
              <a:t>Trip</a:t>
            </a:r>
          </a:p>
          <a:p>
            <a:r>
              <a:rPr lang="en-US" sz="1400" b="1" dirty="0" err="1" smtClean="0"/>
              <a:t>Traph</a:t>
            </a:r>
            <a:endParaRPr lang="en-US" sz="1400" b="1" dirty="0" smtClean="0"/>
          </a:p>
          <a:p>
            <a:r>
              <a:rPr lang="en-US" sz="1400" b="1" dirty="0" smtClean="0"/>
              <a:t>CEM</a:t>
            </a:r>
          </a:p>
          <a:p>
            <a:r>
              <a:rPr lang="en-US" sz="1400" b="1" dirty="0" err="1" smtClean="0"/>
              <a:t>TransComb</a:t>
            </a:r>
            <a:endParaRPr lang="en-US" sz="1400" b="1" dirty="0" smtClean="0"/>
          </a:p>
          <a:p>
            <a:r>
              <a:rPr lang="en-US" sz="1400" b="1" dirty="0" smtClean="0"/>
              <a:t>…</a:t>
            </a:r>
          </a:p>
        </p:txBody>
      </p:sp>
      <p:sp>
        <p:nvSpPr>
          <p:cNvPr id="10" name="TextBox 9"/>
          <p:cNvSpPr txBox="1"/>
          <p:nvPr/>
        </p:nvSpPr>
        <p:spPr>
          <a:xfrm>
            <a:off x="3642564" y="2117555"/>
            <a:ext cx="819881" cy="1169551"/>
          </a:xfrm>
          <a:prstGeom prst="rect">
            <a:avLst/>
          </a:prstGeom>
          <a:solidFill>
            <a:schemeClr val="bg1"/>
          </a:solidFill>
          <a:ln>
            <a:solidFill>
              <a:schemeClr val="tx1"/>
            </a:solidFill>
            <a:prstDash val="sysDash"/>
          </a:ln>
        </p:spPr>
        <p:txBody>
          <a:bodyPr wrap="none" rtlCol="0">
            <a:spAutoFit/>
          </a:bodyPr>
          <a:lstStyle/>
          <a:p>
            <a:r>
              <a:rPr lang="en-US" sz="1400" b="1" dirty="0" err="1" smtClean="0"/>
              <a:t>TopHat</a:t>
            </a:r>
            <a:r>
              <a:rPr lang="en-US" sz="1400" b="1" dirty="0" smtClean="0"/>
              <a:t> </a:t>
            </a:r>
            <a:br>
              <a:rPr lang="en-US" sz="1400" b="1" dirty="0" smtClean="0"/>
            </a:br>
            <a:r>
              <a:rPr lang="en-US" sz="1400" b="1" dirty="0" smtClean="0"/>
              <a:t>STAR</a:t>
            </a:r>
            <a:br>
              <a:rPr lang="en-US" sz="1400" b="1" dirty="0" smtClean="0"/>
            </a:br>
            <a:r>
              <a:rPr lang="en-US" sz="1400" b="1" dirty="0" smtClean="0"/>
              <a:t>HISAT</a:t>
            </a:r>
          </a:p>
          <a:p>
            <a:r>
              <a:rPr lang="en-US" sz="1400" b="1" dirty="0" smtClean="0"/>
              <a:t>GSNAP</a:t>
            </a:r>
          </a:p>
          <a:p>
            <a:r>
              <a:rPr lang="en-US" sz="1400" b="1" dirty="0" smtClean="0"/>
              <a:t>…</a:t>
            </a:r>
            <a:endParaRPr lang="en-US" sz="1400" b="1" dirty="0"/>
          </a:p>
        </p:txBody>
      </p:sp>
      <p:sp>
        <p:nvSpPr>
          <p:cNvPr id="3" name="TextBox 2"/>
          <p:cNvSpPr txBox="1"/>
          <p:nvPr/>
        </p:nvSpPr>
        <p:spPr>
          <a:xfrm>
            <a:off x="3120692" y="1038272"/>
            <a:ext cx="3804071" cy="400110"/>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000" b="1" dirty="0" smtClean="0"/>
              <a:t>Many tools to choose among:</a:t>
            </a:r>
            <a:endParaRPr lang="en-US" sz="2000" b="1" dirty="0"/>
          </a:p>
        </p:txBody>
      </p:sp>
    </p:spTree>
    <p:extLst>
      <p:ext uri="{BB962C8B-B14F-4D97-AF65-F5344CB8AC3E}">
        <p14:creationId xmlns:p14="http://schemas.microsoft.com/office/powerpoint/2010/main" val="6437623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51" name="TextBox 50"/>
          <p:cNvSpPr txBox="1"/>
          <p:nvPr/>
        </p:nvSpPr>
        <p:spPr>
          <a:xfrm>
            <a:off x="500273" y="13358"/>
            <a:ext cx="8097088" cy="461665"/>
          </a:xfrm>
          <a:prstGeom prst="rect">
            <a:avLst/>
          </a:prstGeom>
          <a:noFill/>
        </p:spPr>
        <p:txBody>
          <a:bodyPr wrap="none" rtlCol="0">
            <a:spAutoFit/>
          </a:bodyPr>
          <a:lstStyle/>
          <a:p>
            <a:r>
              <a:rPr lang="en-US" b="1" dirty="0" smtClean="0"/>
              <a:t>Graph Data Structures Commonly Used For Assembly</a:t>
            </a:r>
            <a:endParaRPr lang="en-US" b="1" dirty="0"/>
          </a:p>
        </p:txBody>
      </p:sp>
      <p:grpSp>
        <p:nvGrpSpPr>
          <p:cNvPr id="56" name="Group 55"/>
          <p:cNvGrpSpPr/>
          <p:nvPr/>
        </p:nvGrpSpPr>
        <p:grpSpPr>
          <a:xfrm>
            <a:off x="1082503" y="2637453"/>
            <a:ext cx="4798486" cy="1200329"/>
            <a:chOff x="1082503" y="2637453"/>
            <a:chExt cx="4798486" cy="1200329"/>
          </a:xfrm>
        </p:grpSpPr>
        <p:sp>
          <p:nvSpPr>
            <p:cNvPr id="52" name="Down Arrow 51"/>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3" name="TextBox 52"/>
            <p:cNvSpPr txBox="1"/>
            <p:nvPr/>
          </p:nvSpPr>
          <p:spPr>
            <a:xfrm>
              <a:off x="3707904" y="3081315"/>
              <a:ext cx="1814244" cy="369332"/>
            </a:xfrm>
            <a:prstGeom prst="rect">
              <a:avLst/>
            </a:prstGeom>
            <a:noFill/>
          </p:spPr>
          <p:txBody>
            <a:bodyPr wrap="none" rtlCol="0">
              <a:spAutoFit/>
            </a:bodyPr>
            <a:lstStyle/>
            <a:p>
              <a:r>
                <a:rPr lang="en-US" sz="1800" dirty="0" smtClean="0"/>
                <a:t>Reads to Graph </a:t>
              </a:r>
              <a:endParaRPr lang="en-US" sz="1800" dirty="0"/>
            </a:p>
          </p:txBody>
        </p:sp>
        <p:sp>
          <p:nvSpPr>
            <p:cNvPr id="54" name="TextBox 53"/>
            <p:cNvSpPr txBox="1"/>
            <p:nvPr/>
          </p:nvSpPr>
          <p:spPr>
            <a:xfrm>
              <a:off x="1082503" y="2637453"/>
              <a:ext cx="2146742" cy="1200329"/>
            </a:xfrm>
            <a:prstGeom prst="rect">
              <a:avLst/>
            </a:prstGeom>
            <a:noFill/>
          </p:spPr>
          <p:txBody>
            <a:bodyPr wrap="none" rtlCol="0">
              <a:spAutoFit/>
            </a:bodyPr>
            <a:lstStyle/>
            <a:p>
              <a:pPr marL="285750" indent="-285750">
                <a:buFont typeface="Arial"/>
                <a:buChar char="•"/>
              </a:pPr>
              <a:r>
                <a:rPr lang="en-US" sz="1800" dirty="0" smtClean="0"/>
                <a:t>Sequence</a:t>
              </a:r>
            </a:p>
            <a:p>
              <a:pPr marL="285750" indent="-285750">
                <a:buFont typeface="Arial"/>
                <a:buChar char="•"/>
              </a:pPr>
              <a:r>
                <a:rPr lang="en-US" sz="1800" dirty="0" smtClean="0"/>
                <a:t>Order</a:t>
              </a:r>
            </a:p>
            <a:p>
              <a:pPr marL="285750" indent="-285750">
                <a:buFont typeface="Arial"/>
                <a:buChar char="•"/>
              </a:pPr>
              <a:r>
                <a:rPr lang="en-US" sz="1800" dirty="0" smtClean="0"/>
                <a:t>Orientation (+, -)</a:t>
              </a:r>
            </a:p>
            <a:p>
              <a:pPr marL="285750" indent="-285750">
                <a:buFont typeface="Arial"/>
                <a:buChar char="•"/>
              </a:pPr>
              <a:r>
                <a:rPr lang="en-US" sz="1800" dirty="0" smtClean="0"/>
                <a:t>Overlap</a:t>
              </a:r>
              <a:endParaRPr lang="en-US" sz="1800" dirty="0"/>
            </a:p>
          </p:txBody>
        </p:sp>
      </p:grpSp>
      <p:grpSp>
        <p:nvGrpSpPr>
          <p:cNvPr id="57" name="Group 56"/>
          <p:cNvGrpSpPr/>
          <p:nvPr/>
        </p:nvGrpSpPr>
        <p:grpSpPr>
          <a:xfrm>
            <a:off x="1046348" y="3915300"/>
            <a:ext cx="8079627" cy="2392279"/>
            <a:chOff x="1046348" y="3915300"/>
            <a:chExt cx="8079627" cy="2392279"/>
          </a:xfrm>
        </p:grpSpPr>
        <p:sp>
          <p:nvSpPr>
            <p:cNvPr id="2" name="Oval 1"/>
            <p:cNvSpPr/>
            <p:nvPr/>
          </p:nvSpPr>
          <p:spPr>
            <a:xfrm>
              <a:off x="1089361"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Oval 11"/>
            <p:cNvSpPr/>
            <p:nvPr/>
          </p:nvSpPr>
          <p:spPr>
            <a:xfrm>
              <a:off x="2735879" y="39153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Oval 12"/>
            <p:cNvSpPr/>
            <p:nvPr/>
          </p:nvSpPr>
          <p:spPr>
            <a:xfrm>
              <a:off x="2614534" y="52600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p:cNvSpPr/>
            <p:nvPr/>
          </p:nvSpPr>
          <p:spPr>
            <a:xfrm>
              <a:off x="4262867" y="45876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p:cNvSpPr/>
            <p:nvPr/>
          </p:nvSpPr>
          <p:spPr>
            <a:xfrm>
              <a:off x="5685267" y="39153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Oval 15"/>
            <p:cNvSpPr/>
            <p:nvPr/>
          </p:nvSpPr>
          <p:spPr>
            <a:xfrm>
              <a:off x="5837667" y="52600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p:cNvSpPr/>
            <p:nvPr/>
          </p:nvSpPr>
          <p:spPr>
            <a:xfrm>
              <a:off x="7215243" y="45876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 name="Straight Arrow Connector 3"/>
            <p:cNvCxnSpPr>
              <a:stCxn id="2" idx="7"/>
            </p:cNvCxnSpPr>
            <p:nvPr/>
          </p:nvCxnSpPr>
          <p:spPr>
            <a:xfrm flipV="1">
              <a:off x="1663250" y="4378477"/>
              <a:ext cx="1072629" cy="307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1615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273888"/>
              <a:ext cx="953099" cy="412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1615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3784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161542"/>
              <a:ext cx="1000911"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2514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161542"/>
              <a:ext cx="904536" cy="4346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730270"/>
              <a:ext cx="808748" cy="369332"/>
            </a:xfrm>
            <a:prstGeom prst="rect">
              <a:avLst/>
            </a:prstGeom>
            <a:noFill/>
          </p:spPr>
          <p:txBody>
            <a:bodyPr wrap="none" rtlCol="0">
              <a:spAutoFit/>
            </a:bodyPr>
            <a:lstStyle/>
            <a:p>
              <a:r>
                <a:rPr lang="en-US" sz="1800" dirty="0" smtClean="0"/>
                <a:t>GATC</a:t>
              </a:r>
              <a:endParaRPr lang="en-US" sz="1800" dirty="0"/>
            </a:p>
          </p:txBody>
        </p:sp>
        <p:sp>
          <p:nvSpPr>
            <p:cNvPr id="37" name="TextBox 36"/>
            <p:cNvSpPr txBox="1"/>
            <p:nvPr/>
          </p:nvSpPr>
          <p:spPr>
            <a:xfrm>
              <a:off x="2574260" y="5406818"/>
              <a:ext cx="1133644" cy="369332"/>
            </a:xfrm>
            <a:prstGeom prst="rect">
              <a:avLst/>
            </a:prstGeom>
            <a:noFill/>
          </p:spPr>
          <p:txBody>
            <a:bodyPr wrap="none" rtlCol="0">
              <a:spAutoFit/>
            </a:bodyPr>
            <a:lstStyle/>
            <a:p>
              <a:r>
                <a:rPr lang="en-US" sz="1800" dirty="0" smtClean="0"/>
                <a:t>CGATCA</a:t>
              </a:r>
              <a:endParaRPr lang="en-US" sz="1800" dirty="0"/>
            </a:p>
          </p:txBody>
        </p:sp>
        <p:sp>
          <p:nvSpPr>
            <p:cNvPr id="42" name="TextBox 41"/>
            <p:cNvSpPr txBox="1"/>
            <p:nvPr/>
          </p:nvSpPr>
          <p:spPr>
            <a:xfrm>
              <a:off x="2779081" y="4053968"/>
              <a:ext cx="671916" cy="369332"/>
            </a:xfrm>
            <a:prstGeom prst="rect">
              <a:avLst/>
            </a:prstGeom>
            <a:noFill/>
          </p:spPr>
          <p:txBody>
            <a:bodyPr wrap="none" rtlCol="0">
              <a:spAutoFit/>
            </a:bodyPr>
            <a:lstStyle/>
            <a:p>
              <a:r>
                <a:rPr lang="en-US" sz="1800" dirty="0" smtClean="0"/>
                <a:t>GTC</a:t>
              </a:r>
              <a:endParaRPr lang="en-US" sz="1800" dirty="0"/>
            </a:p>
          </p:txBody>
        </p:sp>
        <p:sp>
          <p:nvSpPr>
            <p:cNvPr id="43" name="TextBox 42"/>
            <p:cNvSpPr txBox="1"/>
            <p:nvPr/>
          </p:nvSpPr>
          <p:spPr>
            <a:xfrm>
              <a:off x="4368154" y="4716000"/>
              <a:ext cx="530915" cy="369332"/>
            </a:xfrm>
            <a:prstGeom prst="rect">
              <a:avLst/>
            </a:prstGeom>
            <a:noFill/>
          </p:spPr>
          <p:txBody>
            <a:bodyPr wrap="none" rtlCol="0">
              <a:spAutoFit/>
            </a:bodyPr>
            <a:lstStyle/>
            <a:p>
              <a:r>
                <a:rPr lang="en-US" sz="1800" dirty="0" smtClean="0"/>
                <a:t>CG</a:t>
              </a:r>
              <a:endParaRPr lang="en-US" sz="1800" dirty="0"/>
            </a:p>
          </p:txBody>
        </p:sp>
        <p:sp>
          <p:nvSpPr>
            <p:cNvPr id="45" name="TextBox 44"/>
            <p:cNvSpPr txBox="1"/>
            <p:nvPr/>
          </p:nvSpPr>
          <p:spPr>
            <a:xfrm>
              <a:off x="5711258" y="4068909"/>
              <a:ext cx="992579" cy="369332"/>
            </a:xfrm>
            <a:prstGeom prst="rect">
              <a:avLst/>
            </a:prstGeom>
            <a:noFill/>
          </p:spPr>
          <p:txBody>
            <a:bodyPr wrap="none" rtlCol="0">
              <a:spAutoFit/>
            </a:bodyPr>
            <a:lstStyle/>
            <a:p>
              <a:r>
                <a:rPr lang="en-US" sz="1800" dirty="0" smtClean="0"/>
                <a:t>AGTCA</a:t>
              </a:r>
              <a:endParaRPr lang="en-US" sz="1800" dirty="0"/>
            </a:p>
          </p:txBody>
        </p:sp>
        <p:sp>
          <p:nvSpPr>
            <p:cNvPr id="46" name="TextBox 45"/>
            <p:cNvSpPr txBox="1"/>
            <p:nvPr/>
          </p:nvSpPr>
          <p:spPr>
            <a:xfrm>
              <a:off x="5855221" y="5406818"/>
              <a:ext cx="697702" cy="369332"/>
            </a:xfrm>
            <a:prstGeom prst="rect">
              <a:avLst/>
            </a:prstGeom>
            <a:noFill/>
          </p:spPr>
          <p:txBody>
            <a:bodyPr wrap="none" rtlCol="0">
              <a:spAutoFit/>
            </a:bodyPr>
            <a:lstStyle/>
            <a:p>
              <a:r>
                <a:rPr lang="en-US" sz="1800" dirty="0" smtClean="0"/>
                <a:t>AGC</a:t>
              </a:r>
              <a:endParaRPr lang="en-US" sz="1800" dirty="0"/>
            </a:p>
          </p:txBody>
        </p:sp>
        <p:sp>
          <p:nvSpPr>
            <p:cNvPr id="47" name="TextBox 46"/>
            <p:cNvSpPr txBox="1"/>
            <p:nvPr/>
          </p:nvSpPr>
          <p:spPr>
            <a:xfrm>
              <a:off x="7350458" y="4715329"/>
              <a:ext cx="1236236" cy="369332"/>
            </a:xfrm>
            <a:prstGeom prst="rect">
              <a:avLst/>
            </a:prstGeom>
            <a:noFill/>
          </p:spPr>
          <p:txBody>
            <a:bodyPr wrap="none" rtlCol="0">
              <a:spAutoFit/>
            </a:bodyPr>
            <a:lstStyle/>
            <a:p>
              <a:r>
                <a:rPr lang="en-US" sz="1800" dirty="0" smtClean="0"/>
                <a:t>GATTACA</a:t>
              </a:r>
              <a:endParaRPr lang="en-US" sz="1800" dirty="0"/>
            </a:p>
          </p:txBody>
        </p:sp>
        <p:sp>
          <p:nvSpPr>
            <p:cNvPr id="55" name="TextBox 54"/>
            <p:cNvSpPr txBox="1"/>
            <p:nvPr/>
          </p:nvSpPr>
          <p:spPr>
            <a:xfrm>
              <a:off x="6516216" y="5661248"/>
              <a:ext cx="2609759" cy="646331"/>
            </a:xfrm>
            <a:prstGeom prst="rect">
              <a:avLst/>
            </a:prstGeom>
            <a:noFill/>
          </p:spPr>
          <p:txBody>
            <a:bodyPr wrap="none" rtlCol="0">
              <a:spAutoFit/>
            </a:bodyPr>
            <a:lstStyle/>
            <a:p>
              <a:r>
                <a:rPr lang="en-US" sz="1800" dirty="0" smtClean="0"/>
                <a:t>Nodes = sequence (+/-)</a:t>
              </a:r>
            </a:p>
            <a:p>
              <a:r>
                <a:rPr lang="en-US" sz="1800" dirty="0" smtClean="0"/>
                <a:t>Edges = order, overlap</a:t>
              </a:r>
              <a:endParaRPr lang="en-US" sz="1800" dirty="0"/>
            </a:p>
          </p:txBody>
        </p:sp>
      </p:grpSp>
    </p:spTree>
    <p:extLst>
      <p:ext uri="{BB962C8B-B14F-4D97-AF65-F5344CB8AC3E}">
        <p14:creationId xmlns:p14="http://schemas.microsoft.com/office/powerpoint/2010/main" val="2558146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rotWithShape="1">
          <a:blip r:embed="rId3"/>
          <a:srcRect b="77902"/>
          <a:stretch/>
        </p:blipFill>
        <p:spPr>
          <a:xfrm>
            <a:off x="-1295433" y="702235"/>
            <a:ext cx="11339494" cy="1912471"/>
          </a:xfrm>
          <a:prstGeom prst="rect">
            <a:avLst/>
          </a:prstGeom>
        </p:spPr>
      </p:pic>
      <p:sp>
        <p:nvSpPr>
          <p:cNvPr id="6" name="TextBox 5"/>
          <p:cNvSpPr txBox="1"/>
          <p:nvPr/>
        </p:nvSpPr>
        <p:spPr>
          <a:xfrm>
            <a:off x="500273" y="13358"/>
            <a:ext cx="8097088" cy="461665"/>
          </a:xfrm>
          <a:prstGeom prst="rect">
            <a:avLst/>
          </a:prstGeom>
          <a:noFill/>
        </p:spPr>
        <p:txBody>
          <a:bodyPr wrap="none" rtlCol="0">
            <a:spAutoFit/>
          </a:bodyPr>
          <a:lstStyle/>
          <a:p>
            <a:r>
              <a:rPr lang="en-US" b="1" dirty="0" smtClean="0"/>
              <a:t>Graph Data Structures Commonly Used For Assembly</a:t>
            </a:r>
            <a:endParaRPr lang="en-US" b="1" dirty="0"/>
          </a:p>
        </p:txBody>
      </p:sp>
      <p:grpSp>
        <p:nvGrpSpPr>
          <p:cNvPr id="7" name="Group 6"/>
          <p:cNvGrpSpPr/>
          <p:nvPr/>
        </p:nvGrpSpPr>
        <p:grpSpPr>
          <a:xfrm>
            <a:off x="1046348" y="3915300"/>
            <a:ext cx="7540346" cy="2017059"/>
            <a:chOff x="1046348" y="3801900"/>
            <a:chExt cx="7540346" cy="2017059"/>
          </a:xfrm>
        </p:grpSpPr>
        <p:sp>
          <p:nvSpPr>
            <p:cNvPr id="2" name="Oval 1"/>
            <p:cNvSpPr/>
            <p:nvPr/>
          </p:nvSpPr>
          <p:spPr>
            <a:xfrm>
              <a:off x="1089361"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Oval 11"/>
            <p:cNvSpPr/>
            <p:nvPr/>
          </p:nvSpPr>
          <p:spPr>
            <a:xfrm>
              <a:off x="2735879" y="3801900"/>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Oval 12"/>
            <p:cNvSpPr/>
            <p:nvPr/>
          </p:nvSpPr>
          <p:spPr>
            <a:xfrm>
              <a:off x="2614534" y="5146606"/>
              <a:ext cx="956061"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4" name="Oval 13"/>
            <p:cNvSpPr/>
            <p:nvPr/>
          </p:nvSpPr>
          <p:spPr>
            <a:xfrm>
              <a:off x="4262867" y="4474253"/>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5" name="Oval 14"/>
            <p:cNvSpPr/>
            <p:nvPr/>
          </p:nvSpPr>
          <p:spPr>
            <a:xfrm>
              <a:off x="5685267" y="3801900"/>
              <a:ext cx="948617"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6" name="Oval 15"/>
            <p:cNvSpPr/>
            <p:nvPr/>
          </p:nvSpPr>
          <p:spPr>
            <a:xfrm>
              <a:off x="5837667" y="5146606"/>
              <a:ext cx="672353"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7" name="Oval 16"/>
            <p:cNvSpPr/>
            <p:nvPr/>
          </p:nvSpPr>
          <p:spPr>
            <a:xfrm>
              <a:off x="7215243" y="4474253"/>
              <a:ext cx="1360994" cy="672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 name="Straight Arrow Connector 3"/>
            <p:cNvCxnSpPr>
              <a:stCxn id="2" idx="7"/>
            </p:cNvCxnSpPr>
            <p:nvPr/>
          </p:nvCxnSpPr>
          <p:spPr>
            <a:xfrm flipV="1">
              <a:off x="1663250" y="4265077"/>
              <a:ext cx="1072629" cy="307640"/>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 idx="5"/>
              <a:endCxn id="13" idx="2"/>
            </p:cNvCxnSpPr>
            <p:nvPr/>
          </p:nvCxnSpPr>
          <p:spPr>
            <a:xfrm>
              <a:off x="1663250" y="5048142"/>
              <a:ext cx="951284"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4" idx="1"/>
            </p:cNvCxnSpPr>
            <p:nvPr/>
          </p:nvCxnSpPr>
          <p:spPr>
            <a:xfrm>
              <a:off x="3408232" y="4160488"/>
              <a:ext cx="953099" cy="41222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6"/>
              <a:endCxn id="14" idx="3"/>
            </p:cNvCxnSpPr>
            <p:nvPr/>
          </p:nvCxnSpPr>
          <p:spPr>
            <a:xfrm flipV="1">
              <a:off x="3570595" y="5048142"/>
              <a:ext cx="790736" cy="434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884568" y="4265077"/>
              <a:ext cx="800699" cy="426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5"/>
              <a:endCxn id="16" idx="2"/>
            </p:cNvCxnSpPr>
            <p:nvPr/>
          </p:nvCxnSpPr>
          <p:spPr>
            <a:xfrm>
              <a:off x="4836756" y="5048142"/>
              <a:ext cx="1000911" cy="434641"/>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5" idx="6"/>
              <a:endCxn id="17" idx="1"/>
            </p:cNvCxnSpPr>
            <p:nvPr/>
          </p:nvCxnSpPr>
          <p:spPr>
            <a:xfrm>
              <a:off x="6633884" y="4138077"/>
              <a:ext cx="780672" cy="434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7" idx="3"/>
            </p:cNvCxnSpPr>
            <p:nvPr/>
          </p:nvCxnSpPr>
          <p:spPr>
            <a:xfrm flipV="1">
              <a:off x="6510020" y="5048142"/>
              <a:ext cx="904536" cy="434642"/>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046348" y="4616870"/>
              <a:ext cx="808748" cy="369332"/>
            </a:xfrm>
            <a:prstGeom prst="rect">
              <a:avLst/>
            </a:prstGeom>
            <a:noFill/>
          </p:spPr>
          <p:txBody>
            <a:bodyPr wrap="none" rtlCol="0">
              <a:spAutoFit/>
            </a:bodyPr>
            <a:lstStyle/>
            <a:p>
              <a:r>
                <a:rPr lang="en-US" sz="1800" dirty="0" smtClean="0"/>
                <a:t>GATC</a:t>
              </a:r>
              <a:endParaRPr lang="en-US" sz="1800" dirty="0"/>
            </a:p>
          </p:txBody>
        </p:sp>
        <p:sp>
          <p:nvSpPr>
            <p:cNvPr id="37" name="TextBox 36"/>
            <p:cNvSpPr txBox="1"/>
            <p:nvPr/>
          </p:nvSpPr>
          <p:spPr>
            <a:xfrm>
              <a:off x="2614534" y="5293418"/>
              <a:ext cx="1133644" cy="369332"/>
            </a:xfrm>
            <a:prstGeom prst="rect">
              <a:avLst/>
            </a:prstGeom>
            <a:noFill/>
          </p:spPr>
          <p:txBody>
            <a:bodyPr wrap="none" rtlCol="0">
              <a:spAutoFit/>
            </a:bodyPr>
            <a:lstStyle/>
            <a:p>
              <a:r>
                <a:rPr lang="en-US" sz="1800" dirty="0" smtClean="0"/>
                <a:t>CGATCA</a:t>
              </a:r>
              <a:endParaRPr lang="en-US" sz="1800" dirty="0"/>
            </a:p>
          </p:txBody>
        </p:sp>
        <p:sp>
          <p:nvSpPr>
            <p:cNvPr id="42" name="TextBox 41"/>
            <p:cNvSpPr txBox="1"/>
            <p:nvPr/>
          </p:nvSpPr>
          <p:spPr>
            <a:xfrm>
              <a:off x="2779081" y="3940568"/>
              <a:ext cx="671916" cy="369332"/>
            </a:xfrm>
            <a:prstGeom prst="rect">
              <a:avLst/>
            </a:prstGeom>
            <a:noFill/>
          </p:spPr>
          <p:txBody>
            <a:bodyPr wrap="none" rtlCol="0">
              <a:spAutoFit/>
            </a:bodyPr>
            <a:lstStyle/>
            <a:p>
              <a:r>
                <a:rPr lang="en-US" sz="1800" dirty="0" smtClean="0"/>
                <a:t>GTC</a:t>
              </a:r>
              <a:endParaRPr lang="en-US" sz="1800" dirty="0"/>
            </a:p>
          </p:txBody>
        </p:sp>
        <p:sp>
          <p:nvSpPr>
            <p:cNvPr id="43" name="TextBox 42"/>
            <p:cNvSpPr txBox="1"/>
            <p:nvPr/>
          </p:nvSpPr>
          <p:spPr>
            <a:xfrm>
              <a:off x="4368154" y="4602600"/>
              <a:ext cx="530915" cy="369332"/>
            </a:xfrm>
            <a:prstGeom prst="rect">
              <a:avLst/>
            </a:prstGeom>
            <a:noFill/>
          </p:spPr>
          <p:txBody>
            <a:bodyPr wrap="none" rtlCol="0">
              <a:spAutoFit/>
            </a:bodyPr>
            <a:lstStyle/>
            <a:p>
              <a:r>
                <a:rPr lang="en-US" sz="1800" dirty="0" smtClean="0"/>
                <a:t>CG</a:t>
              </a:r>
              <a:endParaRPr lang="en-US" sz="1800" dirty="0"/>
            </a:p>
          </p:txBody>
        </p:sp>
        <p:sp>
          <p:nvSpPr>
            <p:cNvPr id="45" name="TextBox 44"/>
            <p:cNvSpPr txBox="1"/>
            <p:nvPr/>
          </p:nvSpPr>
          <p:spPr>
            <a:xfrm>
              <a:off x="5711258" y="3955509"/>
              <a:ext cx="992579" cy="369332"/>
            </a:xfrm>
            <a:prstGeom prst="rect">
              <a:avLst/>
            </a:prstGeom>
            <a:noFill/>
          </p:spPr>
          <p:txBody>
            <a:bodyPr wrap="none" rtlCol="0">
              <a:spAutoFit/>
            </a:bodyPr>
            <a:lstStyle/>
            <a:p>
              <a:r>
                <a:rPr lang="en-US" sz="1800" dirty="0" smtClean="0"/>
                <a:t>AGTCA</a:t>
              </a:r>
              <a:endParaRPr lang="en-US" sz="1800" dirty="0"/>
            </a:p>
          </p:txBody>
        </p:sp>
        <p:sp>
          <p:nvSpPr>
            <p:cNvPr id="46" name="TextBox 45"/>
            <p:cNvSpPr txBox="1"/>
            <p:nvPr/>
          </p:nvSpPr>
          <p:spPr>
            <a:xfrm>
              <a:off x="5855221" y="5293418"/>
              <a:ext cx="697702" cy="369332"/>
            </a:xfrm>
            <a:prstGeom prst="rect">
              <a:avLst/>
            </a:prstGeom>
            <a:noFill/>
          </p:spPr>
          <p:txBody>
            <a:bodyPr wrap="none" rtlCol="0">
              <a:spAutoFit/>
            </a:bodyPr>
            <a:lstStyle/>
            <a:p>
              <a:r>
                <a:rPr lang="en-US" sz="1800" dirty="0" smtClean="0"/>
                <a:t>AGC</a:t>
              </a:r>
              <a:endParaRPr lang="en-US" sz="1800" dirty="0"/>
            </a:p>
          </p:txBody>
        </p:sp>
        <p:sp>
          <p:nvSpPr>
            <p:cNvPr id="47" name="TextBox 46"/>
            <p:cNvSpPr txBox="1"/>
            <p:nvPr/>
          </p:nvSpPr>
          <p:spPr>
            <a:xfrm>
              <a:off x="7350458" y="4601929"/>
              <a:ext cx="1236236" cy="369332"/>
            </a:xfrm>
            <a:prstGeom prst="rect">
              <a:avLst/>
            </a:prstGeom>
            <a:noFill/>
          </p:spPr>
          <p:txBody>
            <a:bodyPr wrap="none" rtlCol="0">
              <a:spAutoFit/>
            </a:bodyPr>
            <a:lstStyle/>
            <a:p>
              <a:r>
                <a:rPr lang="en-US" sz="1800" dirty="0" smtClean="0"/>
                <a:t>GATTACA</a:t>
              </a:r>
              <a:endParaRPr lang="en-US" sz="1800" dirty="0"/>
            </a:p>
          </p:txBody>
        </p:sp>
      </p:grpSp>
      <p:sp>
        <p:nvSpPr>
          <p:cNvPr id="3" name="TextBox 2"/>
          <p:cNvSpPr txBox="1"/>
          <p:nvPr/>
        </p:nvSpPr>
        <p:spPr>
          <a:xfrm>
            <a:off x="1677225" y="6077317"/>
            <a:ext cx="3594429" cy="400110"/>
          </a:xfrm>
          <a:prstGeom prst="rect">
            <a:avLst/>
          </a:prstGeom>
          <a:noFill/>
        </p:spPr>
        <p:txBody>
          <a:bodyPr wrap="none" rtlCol="0">
            <a:spAutoFit/>
          </a:bodyPr>
          <a:lstStyle/>
          <a:p>
            <a:r>
              <a:rPr lang="en-US" sz="2000" b="1" dirty="0" smtClean="0">
                <a:solidFill>
                  <a:srgbClr val="660066"/>
                </a:solidFill>
              </a:rPr>
              <a:t>GATCGTCCGAGCGATTACA</a:t>
            </a:r>
            <a:endParaRPr lang="en-US" sz="2000" b="1" dirty="0">
              <a:solidFill>
                <a:srgbClr val="660066"/>
              </a:solidFill>
            </a:endParaRPr>
          </a:p>
        </p:txBody>
      </p:sp>
      <p:sp>
        <p:nvSpPr>
          <p:cNvPr id="28" name="Down Arrow 27"/>
          <p:cNvSpPr/>
          <p:nvPr/>
        </p:nvSpPr>
        <p:spPr>
          <a:xfrm>
            <a:off x="3271482" y="2716766"/>
            <a:ext cx="2609507" cy="1104887"/>
          </a:xfrm>
          <a:prstGeom prst="downArrow">
            <a:avLst>
              <a:gd name="adj1" fmla="val 50000"/>
              <a:gd name="adj2" fmla="val 64701"/>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TextBox 28"/>
          <p:cNvSpPr txBox="1"/>
          <p:nvPr/>
        </p:nvSpPr>
        <p:spPr>
          <a:xfrm>
            <a:off x="3753419" y="3081315"/>
            <a:ext cx="1814244" cy="369332"/>
          </a:xfrm>
          <a:prstGeom prst="rect">
            <a:avLst/>
          </a:prstGeom>
          <a:noFill/>
        </p:spPr>
        <p:txBody>
          <a:bodyPr wrap="none" rtlCol="0">
            <a:spAutoFit/>
          </a:bodyPr>
          <a:lstStyle/>
          <a:p>
            <a:r>
              <a:rPr lang="en-US" sz="1800" dirty="0" smtClean="0"/>
              <a:t>Reads to Graph </a:t>
            </a:r>
            <a:endParaRPr lang="en-US" sz="1800" dirty="0"/>
          </a:p>
        </p:txBody>
      </p:sp>
      <p:sp>
        <p:nvSpPr>
          <p:cNvPr id="31" name="TextBox 30"/>
          <p:cNvSpPr txBox="1"/>
          <p:nvPr/>
        </p:nvSpPr>
        <p:spPr>
          <a:xfrm>
            <a:off x="1082503" y="2637453"/>
            <a:ext cx="2146742" cy="1200329"/>
          </a:xfrm>
          <a:prstGeom prst="rect">
            <a:avLst/>
          </a:prstGeom>
          <a:noFill/>
        </p:spPr>
        <p:txBody>
          <a:bodyPr wrap="none" rtlCol="0">
            <a:spAutoFit/>
          </a:bodyPr>
          <a:lstStyle/>
          <a:p>
            <a:pPr marL="285750" indent="-285750">
              <a:buFont typeface="Arial"/>
              <a:buChar char="•"/>
            </a:pPr>
            <a:r>
              <a:rPr lang="en-US" sz="1800" dirty="0" smtClean="0"/>
              <a:t>Sequence</a:t>
            </a:r>
          </a:p>
          <a:p>
            <a:pPr marL="285750" indent="-285750">
              <a:buFont typeface="Arial"/>
              <a:buChar char="•"/>
            </a:pPr>
            <a:r>
              <a:rPr lang="en-US" sz="1800" dirty="0" smtClean="0"/>
              <a:t>Order</a:t>
            </a:r>
          </a:p>
          <a:p>
            <a:pPr marL="285750" indent="-285750">
              <a:buFont typeface="Arial"/>
              <a:buChar char="•"/>
            </a:pPr>
            <a:r>
              <a:rPr lang="en-US" sz="1800" dirty="0" smtClean="0"/>
              <a:t>Orientation (+, -)</a:t>
            </a:r>
          </a:p>
          <a:p>
            <a:pPr marL="285750" indent="-285750">
              <a:buFont typeface="Arial"/>
              <a:buChar char="•"/>
            </a:pPr>
            <a:r>
              <a:rPr lang="en-US" sz="1800" dirty="0" smtClean="0"/>
              <a:t>Overlap</a:t>
            </a:r>
            <a:endParaRPr lang="en-US" sz="1800" dirty="0"/>
          </a:p>
        </p:txBody>
      </p:sp>
      <p:sp>
        <p:nvSpPr>
          <p:cNvPr id="34" name="TextBox 33"/>
          <p:cNvSpPr txBox="1"/>
          <p:nvPr/>
        </p:nvSpPr>
        <p:spPr>
          <a:xfrm>
            <a:off x="6516216" y="5661248"/>
            <a:ext cx="2609759" cy="646331"/>
          </a:xfrm>
          <a:prstGeom prst="rect">
            <a:avLst/>
          </a:prstGeom>
          <a:noFill/>
        </p:spPr>
        <p:txBody>
          <a:bodyPr wrap="none" rtlCol="0">
            <a:spAutoFit/>
          </a:bodyPr>
          <a:lstStyle/>
          <a:p>
            <a:r>
              <a:rPr lang="en-US" sz="1800" dirty="0" smtClean="0"/>
              <a:t>Nodes = sequence (+/-)</a:t>
            </a:r>
          </a:p>
          <a:p>
            <a:r>
              <a:rPr lang="en-US" sz="1800" dirty="0" smtClean="0"/>
              <a:t>Edges = order, overlap</a:t>
            </a:r>
            <a:endParaRPr lang="en-US" sz="1800" dirty="0"/>
          </a:p>
        </p:txBody>
      </p:sp>
    </p:spTree>
    <p:extLst>
      <p:ext uri="{BB962C8B-B14F-4D97-AF65-F5344CB8AC3E}">
        <p14:creationId xmlns:p14="http://schemas.microsoft.com/office/powerpoint/2010/main" val="739577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6" name="TextBox 5"/>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Tree>
    <p:extLst>
      <p:ext uri="{BB962C8B-B14F-4D97-AF65-F5344CB8AC3E}">
        <p14:creationId xmlns:p14="http://schemas.microsoft.com/office/powerpoint/2010/main" val="4039544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6" name="Rectangle 5"/>
          <p:cNvSpPr/>
          <p:nvPr/>
        </p:nvSpPr>
        <p:spPr>
          <a:xfrm>
            <a:off x="617562"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83696" y="1526265"/>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42006" y="1521266"/>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055622" y="1526265"/>
            <a:ext cx="160363"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527944" y="1543629"/>
            <a:ext cx="26800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730760" y="150296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06464" y="1492249"/>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105474" y="1497025"/>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257874" y="1509613"/>
            <a:ext cx="81565"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520994" y="1521264"/>
            <a:ext cx="608020"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90398" y="1492249"/>
            <a:ext cx="245616"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030153" y="1497962"/>
            <a:ext cx="522501" cy="2202017"/>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91213" y="4524078"/>
            <a:ext cx="4191434" cy="369332"/>
          </a:xfrm>
          <a:prstGeom prst="rect">
            <a:avLst/>
          </a:prstGeom>
          <a:noFill/>
        </p:spPr>
        <p:txBody>
          <a:bodyPr wrap="none" rtlCol="0">
            <a:spAutoFit/>
          </a:bodyPr>
          <a:lstStyle/>
          <a:p>
            <a:r>
              <a:rPr lang="en-US" dirty="0" smtClean="0"/>
              <a:t>Alignment segment piles  =&gt;   exon regions</a:t>
            </a:r>
            <a:endParaRPr lang="en-US" dirty="0"/>
          </a:p>
        </p:txBody>
      </p:sp>
      <p:sp>
        <p:nvSpPr>
          <p:cNvPr id="21" name="TextBox 20"/>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Tree>
    <p:extLst>
      <p:ext uri="{BB962C8B-B14F-4D97-AF65-F5344CB8AC3E}">
        <p14:creationId xmlns:p14="http://schemas.microsoft.com/office/powerpoint/2010/main" val="13064216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a:ln>
            <a:noFill/>
          </a:ln>
        </p:spPr>
      </p:pic>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499193" y="4594593"/>
            <a:ext cx="3441968" cy="369332"/>
          </a:xfrm>
          <a:prstGeom prst="rect">
            <a:avLst/>
          </a:prstGeom>
          <a:noFill/>
        </p:spPr>
        <p:txBody>
          <a:bodyPr wrap="none" rtlCol="0">
            <a:spAutoFit/>
          </a:bodyPr>
          <a:lstStyle/>
          <a:p>
            <a:r>
              <a:rPr lang="en-US" dirty="0" smtClean="0"/>
              <a:t>Large alignment gaps   =&gt;   introns  </a:t>
            </a:r>
            <a:endParaRPr lang="en-US" dirty="0"/>
          </a:p>
        </p:txBody>
      </p:sp>
      <p:sp>
        <p:nvSpPr>
          <p:cNvPr id="20" name="TextBox 19"/>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Tree>
    <p:extLst>
      <p:ext uri="{BB962C8B-B14F-4D97-AF65-F5344CB8AC3E}">
        <p14:creationId xmlns:p14="http://schemas.microsoft.com/office/powerpoint/2010/main" val="12115752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21" name="Rectangle 20"/>
          <p:cNvSpPr/>
          <p:nvPr/>
        </p:nvSpPr>
        <p:spPr>
          <a:xfrm>
            <a:off x="885562" y="2097047"/>
            <a:ext cx="898134" cy="303036"/>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85562" y="3425246"/>
            <a:ext cx="1656444" cy="26902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3" name="Rectangle 22"/>
          <p:cNvSpPr/>
          <p:nvPr/>
        </p:nvSpPr>
        <p:spPr>
          <a:xfrm>
            <a:off x="2092939" y="1970539"/>
            <a:ext cx="449067"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781337" y="2239448"/>
            <a:ext cx="341431" cy="1349961"/>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52786" y="1716867"/>
            <a:ext cx="224859"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76210" y="1663914"/>
            <a:ext cx="1129332" cy="13451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776210" y="1869267"/>
            <a:ext cx="931246" cy="1462884"/>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810679" y="1858552"/>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016445" y="1713547"/>
            <a:ext cx="94863"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98936" y="1705729"/>
            <a:ext cx="46164" cy="1730857"/>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342413" y="1716867"/>
            <a:ext cx="178581" cy="1872542"/>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129771" y="1657601"/>
            <a:ext cx="1585573"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898235" y="1658307"/>
            <a:ext cx="185448" cy="1931808"/>
          </a:xfrm>
          <a:prstGeom prst="rect">
            <a:avLst/>
          </a:prstGeom>
          <a:noFill/>
          <a:ln w="28575"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5576" y="4581128"/>
            <a:ext cx="7686469" cy="400110"/>
          </a:xfrm>
          <a:prstGeom prst="rect">
            <a:avLst/>
          </a:prstGeom>
          <a:noFill/>
        </p:spPr>
        <p:txBody>
          <a:bodyPr wrap="none" rtlCol="0">
            <a:spAutoFit/>
          </a:bodyPr>
          <a:lstStyle/>
          <a:p>
            <a:r>
              <a:rPr lang="en-US" sz="2000" dirty="0" smtClean="0"/>
              <a:t>Overlapping but different introns =  evidence of alternative splicing</a:t>
            </a:r>
            <a:endParaRPr lang="en-US" sz="2000" dirty="0"/>
          </a:p>
        </p:txBody>
      </p:sp>
      <p:sp>
        <p:nvSpPr>
          <p:cNvPr id="20" name="TextBox 19"/>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Tree>
    <p:extLst>
      <p:ext uri="{BB962C8B-B14F-4D97-AF65-F5344CB8AC3E}">
        <p14:creationId xmlns:p14="http://schemas.microsoft.com/office/powerpoint/2010/main" val="17516018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9" name="TextBox 8"/>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6" name="TextBox 5"/>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Tree>
    <p:extLst>
      <p:ext uri="{BB962C8B-B14F-4D97-AF65-F5344CB8AC3E}">
        <p14:creationId xmlns:p14="http://schemas.microsoft.com/office/powerpoint/2010/main" val="20427102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fld id="{06D23BA9-5070-0648-A3DA-E6039966856F}"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31" name="TextBox 30"/>
          <p:cNvSpPr txBox="1"/>
          <p:nvPr/>
        </p:nvSpPr>
        <p:spPr>
          <a:xfrm>
            <a:off x="539552" y="4437112"/>
            <a:ext cx="8062837" cy="369332"/>
          </a:xfrm>
          <a:prstGeom prst="rect">
            <a:avLst/>
          </a:prstGeom>
          <a:noFill/>
        </p:spPr>
        <p:txBody>
          <a:bodyPr wrap="none" rtlCol="0">
            <a:spAutoFit/>
          </a:bodyPr>
          <a:lstStyle/>
          <a:p>
            <a:r>
              <a:rPr lang="en-US" sz="1800" dirty="0" smtClean="0"/>
              <a:t>Individual reads can yield multiple exon and intron segments (splice patterns)</a:t>
            </a:r>
            <a:endParaRPr lang="en-US" sz="1800" dirty="0"/>
          </a:p>
        </p:txBody>
      </p:sp>
      <p:grpSp>
        <p:nvGrpSpPr>
          <p:cNvPr id="33" name="Group 32"/>
          <p:cNvGrpSpPr/>
          <p:nvPr/>
        </p:nvGrpSpPr>
        <p:grpSpPr>
          <a:xfrm>
            <a:off x="152127" y="1643601"/>
            <a:ext cx="8750092" cy="2073030"/>
            <a:chOff x="152127" y="1643601"/>
            <a:chExt cx="8750092" cy="2073030"/>
          </a:xfrm>
        </p:grpSpPr>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p:cNvSpPr/>
            <p:nvPr/>
          </p:nvSpPr>
          <p:spPr>
            <a:xfrm>
              <a:off x="3705753" y="1644598"/>
              <a:ext cx="2051996" cy="54028"/>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extBox 15"/>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Tree>
    <p:extLst>
      <p:ext uri="{BB962C8B-B14F-4D97-AF65-F5344CB8AC3E}">
        <p14:creationId xmlns:p14="http://schemas.microsoft.com/office/powerpoint/2010/main" val="34787966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grpSp>
        <p:nvGrpSpPr>
          <p:cNvPr id="29" name="Group 28"/>
          <p:cNvGrpSpPr/>
          <p:nvPr/>
        </p:nvGrpSpPr>
        <p:grpSpPr>
          <a:xfrm>
            <a:off x="152127" y="1643601"/>
            <a:ext cx="8750092" cy="2073030"/>
            <a:chOff x="152127" y="1643601"/>
            <a:chExt cx="8750092" cy="2073030"/>
          </a:xfrm>
        </p:grpSpPr>
        <p:sp>
          <p:nvSpPr>
            <p:cNvPr id="23" name="Rectangle 22"/>
            <p:cNvSpPr/>
            <p:nvPr/>
          </p:nvSpPr>
          <p:spPr>
            <a:xfrm>
              <a:off x="152128" y="1643602"/>
              <a:ext cx="3553625" cy="549325"/>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128" y="2331771"/>
              <a:ext cx="8750091" cy="1384860"/>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705753" y="1817230"/>
              <a:ext cx="5196466" cy="514541"/>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757749" y="1643601"/>
              <a:ext cx="3144470" cy="173629"/>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189221" y="2192927"/>
              <a:ext cx="516532"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127" y="2192927"/>
              <a:ext cx="642461" cy="138844"/>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Screen Shot 2017-04-27 at 10.16.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889" y="2142122"/>
            <a:ext cx="2504765" cy="229194"/>
          </a:xfrm>
          <a:prstGeom prst="rect">
            <a:avLst/>
          </a:prstGeom>
        </p:spPr>
      </p:pic>
      <p:pic>
        <p:nvPicPr>
          <p:cNvPr id="19" name="Picture 18" descr="Screen Shot 2017-04-27 at 10.22.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194" y="1655044"/>
            <a:ext cx="2098696" cy="229914"/>
          </a:xfrm>
          <a:prstGeom prst="rect">
            <a:avLst/>
          </a:prstGeom>
        </p:spPr>
      </p:pic>
      <p:sp>
        <p:nvSpPr>
          <p:cNvPr id="20" name="TextBox 19"/>
          <p:cNvSpPr txBox="1"/>
          <p:nvPr/>
        </p:nvSpPr>
        <p:spPr>
          <a:xfrm>
            <a:off x="6172757" y="5805264"/>
            <a:ext cx="3007755" cy="338554"/>
          </a:xfrm>
          <a:prstGeom prst="rect">
            <a:avLst/>
          </a:prstGeom>
          <a:noFill/>
        </p:spPr>
        <p:txBody>
          <a:bodyPr wrap="none" rtlCol="0">
            <a:spAutoFit/>
          </a:bodyPr>
          <a:lstStyle/>
          <a:p>
            <a:r>
              <a:rPr lang="en-US" sz="1600" dirty="0" smtClean="0"/>
              <a:t>Nodes = unique splice </a:t>
            </a:r>
            <a:r>
              <a:rPr lang="en-US" sz="1600" dirty="0" smtClean="0"/>
              <a:t>patterns</a:t>
            </a:r>
            <a:endParaRPr lang="en-US" sz="1600" dirty="0" smtClean="0"/>
          </a:p>
        </p:txBody>
      </p:sp>
    </p:spTree>
    <p:extLst>
      <p:ext uri="{BB962C8B-B14F-4D97-AF65-F5344CB8AC3E}">
        <p14:creationId xmlns:p14="http://schemas.microsoft.com/office/powerpoint/2010/main" val="965089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8.7183E-7 3.13875E-6 L 8.7183E-7 0.45749 " pathEditMode="relative" ptsTypes="AA">
                                      <p:cBhvr>
                                        <p:cTn id="6" dur="2000" fill="hold"/>
                                        <p:tgtEl>
                                          <p:spTgt spid="16"/>
                                        </p:tgtEl>
                                        <p:attrNameLst>
                                          <p:attrName>ppt_x</p:attrName>
                                          <p:attrName>ppt_y</p:attrName>
                                        </p:attrNameLst>
                                      </p:cBhvr>
                                    </p:animMotion>
                                  </p:childTnLst>
                                </p:cTn>
                              </p:par>
                            </p:childTnLst>
                          </p:cTn>
                        </p:par>
                        <p:par>
                          <p:cTn id="7" fill="hold">
                            <p:stCondLst>
                              <p:cond delay="2000"/>
                            </p:stCondLst>
                            <p:childTnLst>
                              <p:par>
                                <p:cTn id="8" presetID="0" presetClass="path" presetSubtype="0" accel="50000" decel="50000" fill="hold" nodeType="afterEffect">
                                  <p:stCondLst>
                                    <p:cond delay="0"/>
                                  </p:stCondLst>
                                  <p:childTnLst>
                                    <p:animMotion origin="layout" path="M -3.85551E-6 -1.78828E-6 L -0.00243 0.40908 " pathEditMode="relative" ptsTypes="AA">
                                      <p:cBhvr>
                                        <p:cTn id="9" dur="2000" fill="hold"/>
                                        <p:tgtEl>
                                          <p:spTgt spid="1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770636"/>
            <a:ext cx="925157" cy="5467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
        <p:nvSpPr>
          <p:cNvPr id="27" name="TextBox 26"/>
          <p:cNvSpPr txBox="1"/>
          <p:nvPr/>
        </p:nvSpPr>
        <p:spPr>
          <a:xfrm>
            <a:off x="0" y="4044808"/>
            <a:ext cx="8964488" cy="400110"/>
          </a:xfrm>
          <a:prstGeom prst="rect">
            <a:avLst/>
          </a:prstGeom>
          <a:solidFill>
            <a:srgbClr val="FFFFFF"/>
          </a:solidFill>
        </p:spPr>
        <p:txBody>
          <a:bodyPr wrap="square" rtlCol="0">
            <a:spAutoFit/>
          </a:bodyPr>
          <a:lstStyle/>
          <a:p>
            <a:pPr algn="ctr"/>
            <a:r>
              <a:rPr lang="en-US" sz="2000" b="1" dirty="0" smtClean="0"/>
              <a:t>Construct graph from unique splice patterns of aligned reads.</a:t>
            </a:r>
            <a:endParaRPr lang="en-US" sz="2000" b="1" dirty="0"/>
          </a:p>
        </p:txBody>
      </p:sp>
      <p:sp>
        <p:nvSpPr>
          <p:cNvPr id="28" name="TextBox 27"/>
          <p:cNvSpPr txBox="1"/>
          <p:nvPr/>
        </p:nvSpPr>
        <p:spPr>
          <a:xfrm>
            <a:off x="6172757" y="5805264"/>
            <a:ext cx="3007755" cy="584776"/>
          </a:xfrm>
          <a:prstGeom prst="rect">
            <a:avLst/>
          </a:prstGeom>
          <a:noFill/>
        </p:spPr>
        <p:txBody>
          <a:bodyPr wrap="none" rtlCol="0">
            <a:spAutoFit/>
          </a:bodyPr>
          <a:lstStyle/>
          <a:p>
            <a:r>
              <a:rPr lang="en-US" sz="1600" dirty="0" smtClean="0"/>
              <a:t>Nodes = unique splice patterns</a:t>
            </a:r>
          </a:p>
          <a:p>
            <a:r>
              <a:rPr lang="en-US" sz="1600" dirty="0" smtClean="0"/>
              <a:t>Edges = compatible patterns</a:t>
            </a:r>
            <a:endParaRPr lang="en-US" sz="1600" dirty="0"/>
          </a:p>
        </p:txBody>
      </p:sp>
    </p:spTree>
    <p:extLst>
      <p:ext uri="{BB962C8B-B14F-4D97-AF65-F5344CB8AC3E}">
        <p14:creationId xmlns:p14="http://schemas.microsoft.com/office/powerpoint/2010/main" val="35979666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4" name="Rectangle 3"/>
          <p:cNvSpPr/>
          <p:nvPr/>
        </p:nvSpPr>
        <p:spPr>
          <a:xfrm>
            <a:off x="3283983" y="4528437"/>
            <a:ext cx="461810" cy="33995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733457" y="4994122"/>
            <a:ext cx="925157" cy="3232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325806" y="5128291"/>
            <a:ext cx="925157" cy="67336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74699" y="5575744"/>
            <a:ext cx="1527943" cy="235536"/>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69695" y="5131373"/>
            <a:ext cx="614210" cy="17959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28252" y="4748032"/>
            <a:ext cx="654948" cy="57252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30301" y="5102891"/>
            <a:ext cx="654948" cy="21767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99950" y="5575744"/>
            <a:ext cx="1899349" cy="4210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
        <p:nvSpPr>
          <p:cNvPr id="27" name="TextBox 26"/>
          <p:cNvSpPr txBox="1"/>
          <p:nvPr/>
        </p:nvSpPr>
        <p:spPr>
          <a:xfrm>
            <a:off x="6172757" y="5805264"/>
            <a:ext cx="3007755" cy="584776"/>
          </a:xfrm>
          <a:prstGeom prst="rect">
            <a:avLst/>
          </a:prstGeom>
          <a:noFill/>
        </p:spPr>
        <p:txBody>
          <a:bodyPr wrap="none" rtlCol="0">
            <a:spAutoFit/>
          </a:bodyPr>
          <a:lstStyle/>
          <a:p>
            <a:r>
              <a:rPr lang="en-US" sz="1600" dirty="0" smtClean="0"/>
              <a:t>Nodes = unique splice patterns</a:t>
            </a:r>
          </a:p>
          <a:p>
            <a:r>
              <a:rPr lang="en-US" sz="1600" dirty="0" smtClean="0"/>
              <a:t>Edges = compatible patterns</a:t>
            </a:r>
            <a:endParaRPr lang="en-US" sz="1600" dirty="0"/>
          </a:p>
        </p:txBody>
      </p:sp>
      <p:sp>
        <p:nvSpPr>
          <p:cNvPr id="28" name="TextBox 27"/>
          <p:cNvSpPr txBox="1"/>
          <p:nvPr/>
        </p:nvSpPr>
        <p:spPr>
          <a:xfrm>
            <a:off x="0" y="4044808"/>
            <a:ext cx="8964488" cy="400110"/>
          </a:xfrm>
          <a:prstGeom prst="rect">
            <a:avLst/>
          </a:prstGeom>
          <a:solidFill>
            <a:srgbClr val="FFFFFF"/>
          </a:solidFill>
        </p:spPr>
        <p:txBody>
          <a:bodyPr wrap="square" rtlCol="0">
            <a:spAutoFit/>
          </a:bodyPr>
          <a:lstStyle/>
          <a:p>
            <a:pPr algn="ctr"/>
            <a:r>
              <a:rPr lang="en-US" sz="2000" b="1" dirty="0" smtClean="0"/>
              <a:t>Construct graph from unique splice patterns of aligned reads.</a:t>
            </a:r>
            <a:endParaRPr lang="en-US" sz="2000" b="1" dirty="0"/>
          </a:p>
        </p:txBody>
      </p:sp>
    </p:spTree>
    <p:extLst>
      <p:ext uri="{BB962C8B-B14F-4D97-AF65-F5344CB8AC3E}">
        <p14:creationId xmlns:p14="http://schemas.microsoft.com/office/powerpoint/2010/main" val="120651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7.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13" name="TextBox 12"/>
          <p:cNvSpPr txBox="1"/>
          <p:nvPr/>
        </p:nvSpPr>
        <p:spPr>
          <a:xfrm>
            <a:off x="0" y="4044808"/>
            <a:ext cx="8964488" cy="400110"/>
          </a:xfrm>
          <a:prstGeom prst="rect">
            <a:avLst/>
          </a:prstGeom>
          <a:solidFill>
            <a:srgbClr val="FFFFFF"/>
          </a:solidFill>
        </p:spPr>
        <p:txBody>
          <a:bodyPr wrap="square" rtlCol="0">
            <a:spAutoFit/>
          </a:bodyPr>
          <a:lstStyle/>
          <a:p>
            <a:pPr algn="ctr"/>
            <a:r>
              <a:rPr lang="en-US" sz="2000" b="1" dirty="0" smtClean="0"/>
              <a:t>Construct graph from unique splice patterns of aligned reads.</a:t>
            </a:r>
            <a:endParaRPr lang="en-US" sz="2000" b="1" dirty="0"/>
          </a:p>
        </p:txBody>
      </p:sp>
      <p:sp>
        <p:nvSpPr>
          <p:cNvPr id="3" name="TextBox 2"/>
          <p:cNvSpPr txBox="1"/>
          <p:nvPr/>
        </p:nvSpPr>
        <p:spPr>
          <a:xfrm>
            <a:off x="6172757" y="5805264"/>
            <a:ext cx="3007755" cy="584776"/>
          </a:xfrm>
          <a:prstGeom prst="rect">
            <a:avLst/>
          </a:prstGeom>
          <a:noFill/>
        </p:spPr>
        <p:txBody>
          <a:bodyPr wrap="none" rtlCol="0">
            <a:spAutoFit/>
          </a:bodyPr>
          <a:lstStyle/>
          <a:p>
            <a:r>
              <a:rPr lang="en-US" sz="1600" dirty="0" smtClean="0"/>
              <a:t>Nodes = unique splice patterns</a:t>
            </a:r>
          </a:p>
          <a:p>
            <a:r>
              <a:rPr lang="en-US" sz="1600" dirty="0" smtClean="0"/>
              <a:t>Edges = compatible patterns</a:t>
            </a:r>
            <a:endParaRPr lang="en-US" sz="1600" dirty="0"/>
          </a:p>
        </p:txBody>
      </p:sp>
      <p:sp>
        <p:nvSpPr>
          <p:cNvPr id="17"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18" name="TextBox 17"/>
          <p:cNvSpPr txBox="1"/>
          <p:nvPr/>
        </p:nvSpPr>
        <p:spPr>
          <a:xfrm>
            <a:off x="152128" y="935494"/>
            <a:ext cx="3313865" cy="369332"/>
          </a:xfrm>
          <a:prstGeom prst="rect">
            <a:avLst/>
          </a:prstGeom>
          <a:solidFill>
            <a:srgbClr val="FFFFFF"/>
          </a:solidFill>
        </p:spPr>
        <p:txBody>
          <a:bodyPr wrap="none" rtlCol="0">
            <a:spAutoFit/>
          </a:bodyPr>
          <a:lstStyle/>
          <a:p>
            <a:r>
              <a:rPr lang="en-US" b="1" dirty="0" smtClean="0"/>
              <a:t>Splice-align reads to the genome</a:t>
            </a:r>
            <a:endParaRPr lang="en-US" b="1" dirty="0"/>
          </a:p>
        </p:txBody>
      </p:sp>
      <p:sp>
        <p:nvSpPr>
          <p:cNvPr id="16" name="Rectangle 15"/>
          <p:cNvSpPr/>
          <p:nvPr/>
        </p:nvSpPr>
        <p:spPr>
          <a:xfrm>
            <a:off x="152128" y="935494"/>
            <a:ext cx="8750091" cy="2781137"/>
          </a:xfrm>
          <a:prstGeom prst="rect">
            <a:avLst/>
          </a:prstGeom>
          <a:solidFill>
            <a:srgbClr val="FFFFF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Tree>
    <p:extLst>
      <p:ext uri="{BB962C8B-B14F-4D97-AF65-F5344CB8AC3E}">
        <p14:creationId xmlns:p14="http://schemas.microsoft.com/office/powerpoint/2010/main" val="41846676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8"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3" name="TextBox 2"/>
          <p:cNvSpPr txBox="1"/>
          <p:nvPr/>
        </p:nvSpPr>
        <p:spPr>
          <a:xfrm>
            <a:off x="99528" y="1473386"/>
            <a:ext cx="8237251" cy="400110"/>
          </a:xfrm>
          <a:prstGeom prst="rect">
            <a:avLst/>
          </a:prstGeom>
          <a:solidFill>
            <a:srgbClr val="FFFFFF"/>
          </a:solidFill>
        </p:spPr>
        <p:txBody>
          <a:bodyPr wrap="none" rtlCol="0">
            <a:spAutoFit/>
          </a:bodyPr>
          <a:lstStyle/>
          <a:p>
            <a:r>
              <a:rPr lang="en-US" sz="2000" b="1" dirty="0" smtClean="0"/>
              <a:t>Traverse paths through the graph to assemble transcript isoforms</a:t>
            </a:r>
            <a:endParaRPr lang="en-US" sz="2000" b="1" dirty="0"/>
          </a:p>
        </p:txBody>
      </p:sp>
      <p:sp>
        <p:nvSpPr>
          <p:cNvPr id="7" name="TextBox 6"/>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Tree>
    <p:extLst>
      <p:ext uri="{BB962C8B-B14F-4D97-AF65-F5344CB8AC3E}">
        <p14:creationId xmlns:p14="http://schemas.microsoft.com/office/powerpoint/2010/main" val="3178289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8" name="Title 1"/>
          <p:cNvSpPr>
            <a:spLocks noGrp="1"/>
          </p:cNvSpPr>
          <p:nvPr>
            <p:ph type="title"/>
          </p:nvPr>
        </p:nvSpPr>
        <p:spPr>
          <a:xfrm>
            <a:off x="496479" y="-183316"/>
            <a:ext cx="8229600" cy="1143000"/>
          </a:xfrm>
        </p:spPr>
        <p:txBody>
          <a:bodyPr>
            <a:normAutofit fontScale="90000"/>
          </a:bodyPr>
          <a:lstStyle/>
          <a:p>
            <a:r>
              <a:rPr lang="en-US" sz="3600" dirty="0" smtClean="0"/>
              <a:t>Genome-Guided Transcript Reconstruction</a:t>
            </a:r>
            <a:endParaRPr lang="en-US" sz="3600" dirty="0"/>
          </a:p>
        </p:txBody>
      </p:sp>
      <p:sp>
        <p:nvSpPr>
          <p:cNvPr id="3" name="TextBox 2"/>
          <p:cNvSpPr txBox="1"/>
          <p:nvPr/>
        </p:nvSpPr>
        <p:spPr>
          <a:xfrm>
            <a:off x="99528" y="1473386"/>
            <a:ext cx="8237251" cy="400110"/>
          </a:xfrm>
          <a:prstGeom prst="rect">
            <a:avLst/>
          </a:prstGeom>
          <a:solidFill>
            <a:srgbClr val="FFFFFF"/>
          </a:solidFill>
        </p:spPr>
        <p:txBody>
          <a:bodyPr wrap="none" rtlCol="0">
            <a:spAutoFit/>
          </a:bodyPr>
          <a:lstStyle/>
          <a:p>
            <a:r>
              <a:rPr lang="en-US" sz="2000" b="1" dirty="0" smtClean="0"/>
              <a:t>Traverse paths through the graph to assemble transcript isoforms</a:t>
            </a:r>
            <a:endParaRPr lang="en-US" sz="2000" b="1" dirty="0"/>
          </a:p>
        </p:txBody>
      </p:sp>
      <p:sp>
        <p:nvSpPr>
          <p:cNvPr id="9" name="TextBox 8"/>
          <p:cNvSpPr txBox="1"/>
          <p:nvPr/>
        </p:nvSpPr>
        <p:spPr>
          <a:xfrm>
            <a:off x="144262" y="4304798"/>
            <a:ext cx="3134817" cy="400110"/>
          </a:xfrm>
          <a:prstGeom prst="rect">
            <a:avLst/>
          </a:prstGeom>
          <a:solidFill>
            <a:srgbClr val="FFFFFF"/>
          </a:solidFill>
        </p:spPr>
        <p:txBody>
          <a:bodyPr wrap="none" rtlCol="0">
            <a:spAutoFit/>
          </a:bodyPr>
          <a:lstStyle/>
          <a:p>
            <a:r>
              <a:rPr lang="en-US" sz="2000" b="1" dirty="0" smtClean="0"/>
              <a:t>Reconstructed isoforms</a:t>
            </a:r>
            <a:endParaRPr lang="en-US" sz="2000" b="1" dirty="0"/>
          </a:p>
        </p:txBody>
      </p:sp>
      <p:sp>
        <p:nvSpPr>
          <p:cNvPr id="10" name="TextBox 9"/>
          <p:cNvSpPr txBox="1"/>
          <p:nvPr/>
        </p:nvSpPr>
        <p:spPr>
          <a:xfrm>
            <a:off x="1953372" y="6453336"/>
            <a:ext cx="4634852" cy="307777"/>
          </a:xfrm>
          <a:prstGeom prst="rect">
            <a:avLst/>
          </a:prstGeom>
          <a:noFill/>
        </p:spPr>
        <p:txBody>
          <a:bodyPr wrap="none" rtlCol="0">
            <a:spAutoFit/>
          </a:bodyPr>
          <a:lstStyle/>
          <a:p>
            <a:r>
              <a:rPr lang="en-US" sz="1400" dirty="0" smtClean="0"/>
              <a:t>From Martin &amp; Wang. Nature Reviews in Genetics. 2011</a:t>
            </a:r>
            <a:endParaRPr lang="en-US" sz="1400" dirty="0"/>
          </a:p>
        </p:txBody>
      </p:sp>
    </p:spTree>
    <p:extLst>
      <p:ext uri="{BB962C8B-B14F-4D97-AF65-F5344CB8AC3E}">
        <p14:creationId xmlns:p14="http://schemas.microsoft.com/office/powerpoint/2010/main" val="23271086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56792"/>
            <a:ext cx="9304200" cy="461665"/>
          </a:xfrm>
          <a:prstGeom prst="rect">
            <a:avLst/>
          </a:prstGeom>
          <a:noFill/>
        </p:spPr>
        <p:txBody>
          <a:bodyPr wrap="none" rtlCol="0">
            <a:spAutoFit/>
          </a:bodyPr>
          <a:lstStyle/>
          <a:p>
            <a:r>
              <a:rPr lang="en-US" dirty="0" smtClean="0"/>
              <a:t>What if you don’t have a high quality reference genome sequence?</a:t>
            </a:r>
            <a:endParaRPr lang="en-US" dirty="0"/>
          </a:p>
        </p:txBody>
      </p:sp>
      <p:sp>
        <p:nvSpPr>
          <p:cNvPr id="2" name="TextBox 1"/>
          <p:cNvSpPr txBox="1"/>
          <p:nvPr/>
        </p:nvSpPr>
        <p:spPr>
          <a:xfrm>
            <a:off x="827584" y="3356992"/>
            <a:ext cx="7681209" cy="400110"/>
          </a:xfrm>
          <a:prstGeom prst="rect">
            <a:avLst/>
          </a:prstGeom>
          <a:noFill/>
        </p:spPr>
        <p:txBody>
          <a:bodyPr wrap="none" rtlCol="0">
            <a:spAutoFit/>
          </a:bodyPr>
          <a:lstStyle/>
          <a:p>
            <a:r>
              <a:rPr lang="en-US" sz="2000" b="1" dirty="0" smtClean="0"/>
              <a:t>Genome-free de novo transcript reconstruction to the rescue. </a:t>
            </a:r>
            <a:endParaRPr lang="en-US" sz="2000" b="1" dirty="0"/>
          </a:p>
        </p:txBody>
      </p:sp>
    </p:spTree>
    <p:extLst>
      <p:ext uri="{BB962C8B-B14F-4D97-AF65-F5344CB8AC3E}">
        <p14:creationId xmlns:p14="http://schemas.microsoft.com/office/powerpoint/2010/main" val="3629766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extBox 1"/>
          <p:cNvSpPr txBox="1"/>
          <p:nvPr/>
        </p:nvSpPr>
        <p:spPr>
          <a:xfrm>
            <a:off x="1020834" y="298172"/>
            <a:ext cx="7354723" cy="400110"/>
          </a:xfrm>
          <a:prstGeom prst="rect">
            <a:avLst/>
          </a:prstGeom>
          <a:noFill/>
        </p:spPr>
        <p:txBody>
          <a:bodyPr wrap="none" rtlCol="0">
            <a:spAutoFit/>
          </a:bodyPr>
          <a:lstStyle/>
          <a:p>
            <a:r>
              <a:rPr lang="en-US" sz="2000" b="1" dirty="0" smtClean="0"/>
              <a:t>Read Overlap Graph:    Reads as nodes, overlaps as edges</a:t>
            </a:r>
            <a:endParaRPr lang="en-US" sz="2000" b="1" dirty="0"/>
          </a:p>
        </p:txBody>
      </p:sp>
    </p:spTree>
    <p:extLst>
      <p:ext uri="{BB962C8B-B14F-4D97-AF65-F5344CB8AC3E}">
        <p14:creationId xmlns:p14="http://schemas.microsoft.com/office/powerpoint/2010/main" val="2855239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40862E-7 4.83461E-6 L -0.34329 0.50381 " pathEditMode="relative" rAng="0" ptsTypes="AA">
                                      <p:cBhvr>
                                        <p:cTn id="6" dur="2000" fill="hold"/>
                                        <p:tgtEl>
                                          <p:spTgt spid="29"/>
                                        </p:tgtEl>
                                        <p:attrNameLst>
                                          <p:attrName>ppt_x</p:attrName>
                                          <p:attrName>ppt_y</p:attrName>
                                        </p:attrNameLst>
                                      </p:cBhvr>
                                      <p:rCtr x="-17165" y="25191"/>
                                    </p:animMotion>
                                  </p:childTnLst>
                                </p:cTn>
                              </p:par>
                              <p:par>
                                <p:cTn id="7" presetID="0" presetClass="path" presetSubtype="0" accel="50000" decel="50000" fill="hold" nodeType="withEffect">
                                  <p:stCondLst>
                                    <p:cond delay="0"/>
                                  </p:stCondLst>
                                  <p:childTnLst>
                                    <p:animMotion origin="layout" path="M 6.07744E-8 -3.52002E-6 L 0.26689 0.47165 " pathEditMode="relative" rAng="0" ptsTypes="AA">
                                      <p:cBhvr>
                                        <p:cTn id="8" dur="2000" fill="hold"/>
                                        <p:tgtEl>
                                          <p:spTgt spid="30"/>
                                        </p:tgtEl>
                                        <p:attrNameLst>
                                          <p:attrName>ppt_x</p:attrName>
                                          <p:attrName>ppt_y</p:attrName>
                                        </p:attrNameLst>
                                      </p:cBhvr>
                                      <p:rCtr x="13336" y="23583"/>
                                    </p:animMotion>
                                  </p:childTnLst>
                                </p:cTn>
                              </p:par>
                              <p:par>
                                <p:cTn id="9" presetID="0" presetClass="path" presetSubtype="0" accel="50000" decel="50000" fill="hold" nodeType="withEffect">
                                  <p:stCondLst>
                                    <p:cond delay="0"/>
                                  </p:stCondLst>
                                  <p:childTnLst>
                                    <p:animMotion origin="layout" path="M 1.7694E-6 2.46008E-6 L -0.0639 0.43045 " pathEditMode="relative" rAng="0" ptsTypes="AA">
                                      <p:cBhvr>
                                        <p:cTn id="10" dur="2000" fill="hold"/>
                                        <p:tgtEl>
                                          <p:spTgt spid="32"/>
                                        </p:tgtEl>
                                        <p:attrNameLst>
                                          <p:attrName>ppt_x</p:attrName>
                                          <p:attrName>ppt_y</p:attrName>
                                        </p:attrNameLst>
                                      </p:cBhvr>
                                      <p:rCtr x="-3195" y="21523"/>
                                    </p:animMotion>
                                  </p:childTnLst>
                                </p:cTn>
                              </p:par>
                            </p:childTnLst>
                          </p:cTn>
                        </p:par>
                        <p:par>
                          <p:cTn id="11" fill="hold">
                            <p:stCondLst>
                              <p:cond delay="2000"/>
                            </p:stCondLst>
                            <p:childTnLst>
                              <p:par>
                                <p:cTn id="12" presetID="0" presetClass="path" presetSubtype="0" accel="50000" decel="50000" fill="hold" nodeType="afterEffect">
                                  <p:stCondLst>
                                    <p:cond delay="0"/>
                                  </p:stCondLst>
                                  <p:childTnLst>
                                    <p:animMotion origin="layout" path="M 2.84077E-6 3.40662E-6 L 0.10748 0.03679 " pathEditMode="relative" rAng="0" ptsTypes="AA">
                                      <p:cBhvr>
                                        <p:cTn id="13" dur="2000" fill="hold"/>
                                        <p:tgtEl>
                                          <p:spTgt spid="28"/>
                                        </p:tgtEl>
                                        <p:attrNameLst>
                                          <p:attrName>ppt_x</p:attrName>
                                          <p:attrName>ppt_y</p:attrName>
                                        </p:attrNameLst>
                                      </p:cBhvr>
                                      <p:rCtr x="5366" y="1828"/>
                                    </p:animMotion>
                                  </p:childTnLst>
                                </p:cTn>
                              </p:par>
                              <p:par>
                                <p:cTn id="14" presetID="0" presetClass="path" presetSubtype="0" accel="50000" decel="50000" fill="hold" nodeType="withEffect">
                                  <p:stCondLst>
                                    <p:cond delay="0"/>
                                  </p:stCondLst>
                                  <p:childTnLst>
                                    <p:animMotion origin="layout" path="M -0.06355 -0.00787 L -0.3485 0.00533 " pathEditMode="relative" rAng="0" ptsTypes="AA">
                                      <p:cBhvr>
                                        <p:cTn id="15" dur="2000" fill="hold"/>
                                        <p:tgtEl>
                                          <p:spTgt spid="31"/>
                                        </p:tgtEl>
                                        <p:attrNameLst>
                                          <p:attrName>ppt_x</p:attrName>
                                          <p:attrName>ppt_y</p:attrName>
                                        </p:attrNameLst>
                                      </p:cBhvr>
                                      <p:rCtr x="-14256" y="648"/>
                                    </p:animMotion>
                                  </p:childTnLst>
                                </p:cTn>
                              </p:par>
                              <p:par>
                                <p:cTn id="16" presetID="0" presetClass="path" presetSubtype="0" accel="50000" decel="50000" fill="hold" nodeType="withEffect">
                                  <p:stCondLst>
                                    <p:cond delay="0"/>
                                  </p:stCondLst>
                                  <p:childTnLst>
                                    <p:animMotion origin="layout" path="M -3.67946E-6 2.73443E-6 L 0.32211 -0.02524 " pathEditMode="relative" rAng="0" ptsTypes="AA">
                                      <p:cBhvr>
                                        <p:cTn id="17" dur="2000" fill="hold"/>
                                        <p:tgtEl>
                                          <p:spTgt spid="33"/>
                                        </p:tgtEl>
                                        <p:attrNameLst>
                                          <p:attrName>ppt_x</p:attrName>
                                          <p:attrName>ppt_y</p:attrName>
                                        </p:attrNameLst>
                                      </p:cBhvr>
                                      <p:rCtr x="16097"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6" name="Straight Arrow Connector 15"/>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020834" y="298172"/>
            <a:ext cx="7354723" cy="400110"/>
          </a:xfrm>
          <a:prstGeom prst="rect">
            <a:avLst/>
          </a:prstGeom>
          <a:noFill/>
        </p:spPr>
        <p:txBody>
          <a:bodyPr wrap="none" rtlCol="0">
            <a:spAutoFit/>
          </a:bodyPr>
          <a:lstStyle/>
          <a:p>
            <a:r>
              <a:rPr lang="en-US" sz="2000" b="1" dirty="0" smtClean="0"/>
              <a:t>Read Overlap Graph:    Reads as nodes, overlaps as edges</a:t>
            </a:r>
            <a:endParaRPr lang="en-US" sz="2000" b="1" dirty="0"/>
          </a:p>
        </p:txBody>
      </p:sp>
      <p:sp>
        <p:nvSpPr>
          <p:cNvPr id="30" name="TextBox 29"/>
          <p:cNvSpPr txBox="1"/>
          <p:nvPr/>
        </p:nvSpPr>
        <p:spPr>
          <a:xfrm>
            <a:off x="7164288" y="4241074"/>
            <a:ext cx="1917161" cy="707886"/>
          </a:xfrm>
          <a:prstGeom prst="rect">
            <a:avLst/>
          </a:prstGeom>
          <a:noFill/>
        </p:spPr>
        <p:txBody>
          <a:bodyPr wrap="none" rtlCol="0">
            <a:spAutoFit/>
          </a:bodyPr>
          <a:lstStyle/>
          <a:p>
            <a:r>
              <a:rPr lang="en-US" sz="2000" dirty="0" smtClean="0"/>
              <a:t>Node = read</a:t>
            </a:r>
          </a:p>
          <a:p>
            <a:r>
              <a:rPr lang="en-US" sz="2000" dirty="0" smtClean="0"/>
              <a:t>Edge = overlap</a:t>
            </a:r>
            <a:endParaRPr lang="en-US" sz="2000" dirty="0"/>
          </a:p>
        </p:txBody>
      </p:sp>
    </p:spTree>
    <p:extLst>
      <p:ext uri="{BB962C8B-B14F-4D97-AF65-F5344CB8AC3E}">
        <p14:creationId xmlns:p14="http://schemas.microsoft.com/office/powerpoint/2010/main" val="138650675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smtClean="0">
                <a:solidFill>
                  <a:schemeClr val="bg1"/>
                </a:solidFill>
                <a:latin typeface="Calibri" charset="0"/>
                <a:cs typeface="Segoe UI" charset="0"/>
              </a:rPr>
              <a:t>Genome-Guided and Genome-Free Transcriptome </a:t>
            </a:r>
            <a:r>
              <a:rPr lang="en-US" sz="2800" dirty="0" smtClean="0">
                <a:solidFill>
                  <a:schemeClr val="bg1"/>
                </a:solidFill>
                <a:latin typeface="Calibri" charset="0"/>
                <a:cs typeface="Segoe UI" charset="0"/>
              </a:rPr>
              <a:t>Assembly</a:t>
            </a:r>
            <a:endParaRPr lang="en-US" b="1" dirty="0">
              <a:solidFill>
                <a:schemeClr val="bg1"/>
              </a:solidFill>
              <a:latin typeface="Calibri" charset="0"/>
              <a:cs typeface="Segoe UI" charset="0"/>
            </a:endParaRPr>
          </a:p>
        </p:txBody>
      </p:sp>
      <p:sp>
        <p:nvSpPr>
          <p:cNvPr id="3" name="Title 1"/>
          <p:cNvSpPr txBox="1">
            <a:spLocks/>
          </p:cNvSpPr>
          <p:nvPr/>
        </p:nvSpPr>
        <p:spPr>
          <a:xfrm>
            <a:off x="971600" y="1412776"/>
            <a:ext cx="5181599"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Brian Haas</a:t>
            </a:r>
          </a:p>
          <a:p>
            <a:pPr fontAlgn="auto">
              <a:spcAft>
                <a:spcPts val="0"/>
              </a:spcAft>
              <a:defRPr/>
            </a:pPr>
            <a:r>
              <a:rPr lang="en-US" sz="1600" dirty="0" smtClean="0">
                <a:ln w="1270">
                  <a:solidFill>
                    <a:schemeClr val="tx1">
                      <a:alpha val="38000"/>
                    </a:schemeClr>
                  </a:solidFill>
                </a:ln>
                <a:latin typeface="Calibri"/>
                <a:ea typeface="+mj-ea"/>
                <a:cs typeface="Calibri"/>
              </a:rPr>
              <a:t>Informatics for RNA-</a:t>
            </a:r>
            <a:r>
              <a:rPr lang="en-US" sz="1600" dirty="0" err="1" smtClean="0">
                <a:ln w="1270">
                  <a:solidFill>
                    <a:schemeClr val="tx1">
                      <a:alpha val="38000"/>
                    </a:schemeClr>
                  </a:solidFill>
                </a:ln>
                <a:latin typeface="Calibri"/>
                <a:ea typeface="+mj-ea"/>
                <a:cs typeface="Calibri"/>
              </a:rPr>
              <a:t>Seq</a:t>
            </a:r>
            <a:r>
              <a:rPr lang="en-US" sz="1600" dirty="0" smtClean="0">
                <a:ln w="1270">
                  <a:solidFill>
                    <a:schemeClr val="tx1">
                      <a:alpha val="38000"/>
                    </a:schemeClr>
                  </a:solidFill>
                </a:ln>
                <a:latin typeface="Calibri"/>
                <a:ea typeface="+mj-ea"/>
                <a:cs typeface="Calibri"/>
              </a:rPr>
              <a:t> Analysis</a:t>
            </a:r>
          </a:p>
          <a:p>
            <a:pPr fontAlgn="auto">
              <a:spcAft>
                <a:spcPts val="0"/>
              </a:spcAft>
              <a:defRPr/>
            </a:pPr>
            <a:r>
              <a:rPr lang="en-US" sz="1400" dirty="0" smtClean="0">
                <a:ln w="1270">
                  <a:solidFill>
                    <a:schemeClr val="tx1">
                      <a:alpha val="38000"/>
                    </a:schemeClr>
                  </a:solidFill>
                </a:ln>
                <a:latin typeface="Calibri"/>
                <a:ea typeface="+mn-ea"/>
                <a:cs typeface="Calibri"/>
              </a:rPr>
              <a:t>May 28-30, 2018</a:t>
            </a:r>
          </a:p>
        </p:txBody>
      </p:sp>
      <p:pic>
        <p:nvPicPr>
          <p:cNvPr id="2" name="Picture 1" descr="CBW_RNA_seq_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564904"/>
            <a:ext cx="4248472" cy="4248472"/>
          </a:xfrm>
          <a:prstGeom prst="rect">
            <a:avLst/>
          </a:prstGeom>
        </p:spPr>
      </p:pic>
      <p:pic>
        <p:nvPicPr>
          <p:cNvPr id="4" name="Picture 3"/>
          <p:cNvPicPr>
            <a:picLocks noChangeAspect="1"/>
          </p:cNvPicPr>
          <p:nvPr/>
        </p:nvPicPr>
        <p:blipFill>
          <a:blip r:embed="rId3"/>
          <a:stretch>
            <a:fillRect/>
          </a:stretch>
        </p:blipFill>
        <p:spPr>
          <a:xfrm>
            <a:off x="6228184" y="3717032"/>
            <a:ext cx="2877468" cy="189868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9459" y="1464441"/>
            <a:ext cx="5547707" cy="866040"/>
            <a:chOff x="573341" y="3317147"/>
            <a:chExt cx="5547707" cy="866040"/>
          </a:xfrm>
        </p:grpSpPr>
        <p:grpSp>
          <p:nvGrpSpPr>
            <p:cNvPr id="26" name="Group 25"/>
            <p:cNvGrpSpPr/>
            <p:nvPr/>
          </p:nvGrpSpPr>
          <p:grpSpPr>
            <a:xfrm>
              <a:off x="573341" y="3317147"/>
              <a:ext cx="3545627" cy="223308"/>
              <a:chOff x="543459" y="1192512"/>
              <a:chExt cx="3545627" cy="223308"/>
            </a:xfrm>
          </p:grpSpPr>
          <p:sp>
            <p:nvSpPr>
              <p:cNvPr id="27" name="Rectangle 26"/>
              <p:cNvSpPr/>
              <p:nvPr/>
            </p:nvSpPr>
            <p:spPr>
              <a:xfrm>
                <a:off x="543459" y="1192512"/>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4" name="Rectangle 33"/>
              <p:cNvSpPr/>
              <p:nvPr/>
            </p:nvSpPr>
            <p:spPr>
              <a:xfrm>
                <a:off x="2526289" y="1192512"/>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5" name="Group 34"/>
            <p:cNvGrpSpPr/>
            <p:nvPr/>
          </p:nvGrpSpPr>
          <p:grpSpPr>
            <a:xfrm>
              <a:off x="960821" y="3611428"/>
              <a:ext cx="3560568" cy="228894"/>
              <a:chOff x="5169362" y="1727265"/>
              <a:chExt cx="3560568" cy="228894"/>
            </a:xfrm>
          </p:grpSpPr>
          <p:sp>
            <p:nvSpPr>
              <p:cNvPr id="36" name="Rectangle 35"/>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7" name="Rectangle 36"/>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8" name="Rectangle 37"/>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9" name="Group 38"/>
            <p:cNvGrpSpPr/>
            <p:nvPr/>
          </p:nvGrpSpPr>
          <p:grpSpPr>
            <a:xfrm>
              <a:off x="2547629" y="3959879"/>
              <a:ext cx="3573419" cy="223308"/>
              <a:chOff x="586589" y="2253596"/>
              <a:chExt cx="3573419" cy="223308"/>
            </a:xfrm>
          </p:grpSpPr>
          <p:sp>
            <p:nvSpPr>
              <p:cNvPr id="40" name="Rectangle 39"/>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1" name="Rectangle 40"/>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grpSp>
        <p:nvGrpSpPr>
          <p:cNvPr id="13" name="Group 12"/>
          <p:cNvGrpSpPr/>
          <p:nvPr/>
        </p:nvGrpSpPr>
        <p:grpSpPr>
          <a:xfrm>
            <a:off x="1547699" y="4664097"/>
            <a:ext cx="6212351" cy="870040"/>
            <a:chOff x="1547699" y="4664097"/>
            <a:chExt cx="6212351" cy="870040"/>
          </a:xfrm>
        </p:grpSpPr>
        <p:grpSp>
          <p:nvGrpSpPr>
            <p:cNvPr id="42" name="Group 41"/>
            <p:cNvGrpSpPr/>
            <p:nvPr/>
          </p:nvGrpSpPr>
          <p:grpSpPr>
            <a:xfrm>
              <a:off x="1547699" y="4664097"/>
              <a:ext cx="3616550" cy="223308"/>
              <a:chOff x="4683145" y="1180637"/>
              <a:chExt cx="3616550" cy="223308"/>
            </a:xfrm>
          </p:grpSpPr>
          <p:sp>
            <p:nvSpPr>
              <p:cNvPr id="43" name="Rectangle 4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4" name="Rectangle 4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45" name="Group 44"/>
            <p:cNvGrpSpPr/>
            <p:nvPr/>
          </p:nvGrpSpPr>
          <p:grpSpPr>
            <a:xfrm>
              <a:off x="2668852" y="4986605"/>
              <a:ext cx="3616549" cy="223308"/>
              <a:chOff x="236926" y="1727265"/>
              <a:chExt cx="3616549" cy="223308"/>
            </a:xfrm>
          </p:grpSpPr>
          <p:sp>
            <p:nvSpPr>
              <p:cNvPr id="46" name="Rectangle 45"/>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7" name="Rectangle 46"/>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8" name="Rectangle 47"/>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49" name="Group 48"/>
            <p:cNvGrpSpPr/>
            <p:nvPr/>
          </p:nvGrpSpPr>
          <p:grpSpPr>
            <a:xfrm>
              <a:off x="4118365" y="5309634"/>
              <a:ext cx="3641685" cy="224503"/>
              <a:chOff x="4683145" y="2364055"/>
              <a:chExt cx="3641685" cy="224503"/>
            </a:xfrm>
          </p:grpSpPr>
          <p:sp>
            <p:nvSpPr>
              <p:cNvPr id="50" name="Rectangle 49"/>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1" name="Rectangle 50"/>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cxnSp>
        <p:nvCxnSpPr>
          <p:cNvPr id="32" name="Straight Arrow Connector 31"/>
          <p:cNvCxnSpPr/>
          <p:nvPr/>
        </p:nvCxnSpPr>
        <p:spPr>
          <a:xfrm>
            <a:off x="2098261" y="15681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202877" y="1893682"/>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581966" y="4790866"/>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686582" y="5116374"/>
            <a:ext cx="706782" cy="3202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647" y="1105647"/>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8" name="Rectangle 57"/>
          <p:cNvSpPr/>
          <p:nvPr/>
        </p:nvSpPr>
        <p:spPr>
          <a:xfrm>
            <a:off x="1452280" y="4351604"/>
            <a:ext cx="6409765" cy="1389529"/>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1" name="TextBox 60"/>
          <p:cNvSpPr txBox="1"/>
          <p:nvPr/>
        </p:nvSpPr>
        <p:spPr>
          <a:xfrm>
            <a:off x="1020834" y="298172"/>
            <a:ext cx="7354723" cy="400110"/>
          </a:xfrm>
          <a:prstGeom prst="rect">
            <a:avLst/>
          </a:prstGeom>
          <a:noFill/>
        </p:spPr>
        <p:txBody>
          <a:bodyPr wrap="none" rtlCol="0">
            <a:spAutoFit/>
          </a:bodyPr>
          <a:lstStyle/>
          <a:p>
            <a:r>
              <a:rPr lang="en-US" sz="2000" b="1" dirty="0" smtClean="0"/>
              <a:t>Read Overlap Graph:    Reads as nodes, overlaps as edges</a:t>
            </a:r>
            <a:endParaRPr lang="en-US" sz="2000" b="1" dirty="0"/>
          </a:p>
        </p:txBody>
      </p:sp>
      <p:grpSp>
        <p:nvGrpSpPr>
          <p:cNvPr id="5" name="Group 4"/>
          <p:cNvGrpSpPr/>
          <p:nvPr/>
        </p:nvGrpSpPr>
        <p:grpSpPr>
          <a:xfrm>
            <a:off x="35496" y="2589096"/>
            <a:ext cx="7068851" cy="400110"/>
            <a:chOff x="35496" y="2589096"/>
            <a:chExt cx="7068851" cy="400110"/>
          </a:xfrm>
        </p:grpSpPr>
        <p:sp>
          <p:nvSpPr>
            <p:cNvPr id="52" name="Rectangle 51"/>
            <p:cNvSpPr/>
            <p:nvPr/>
          </p:nvSpPr>
          <p:spPr>
            <a:xfrm>
              <a:off x="1524534" y="266272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3" name="Rectangle 52"/>
            <p:cNvSpPr/>
            <p:nvPr/>
          </p:nvSpPr>
          <p:spPr>
            <a:xfrm>
              <a:off x="3531269" y="2657137"/>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4" name="Rectangle 53"/>
            <p:cNvSpPr/>
            <p:nvPr/>
          </p:nvSpPr>
          <p:spPr>
            <a:xfrm flipH="1">
              <a:off x="5119426" y="2659122"/>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 name="TextBox 2"/>
            <p:cNvSpPr txBox="1"/>
            <p:nvPr/>
          </p:nvSpPr>
          <p:spPr>
            <a:xfrm>
              <a:off x="35496" y="2589096"/>
              <a:ext cx="1556836" cy="400110"/>
            </a:xfrm>
            <a:prstGeom prst="rect">
              <a:avLst/>
            </a:prstGeom>
            <a:noFill/>
          </p:spPr>
          <p:txBody>
            <a:bodyPr wrap="none" rtlCol="0">
              <a:spAutoFit/>
            </a:bodyPr>
            <a:lstStyle/>
            <a:p>
              <a:r>
                <a:rPr lang="en-US" sz="2000" dirty="0" smtClean="0"/>
                <a:t>Transcript A</a:t>
              </a:r>
              <a:endParaRPr lang="en-US" sz="2000" dirty="0"/>
            </a:p>
          </p:txBody>
        </p:sp>
      </p:grpSp>
      <p:grpSp>
        <p:nvGrpSpPr>
          <p:cNvPr id="6" name="Group 5"/>
          <p:cNvGrpSpPr/>
          <p:nvPr/>
        </p:nvGrpSpPr>
        <p:grpSpPr>
          <a:xfrm>
            <a:off x="35496" y="5778760"/>
            <a:ext cx="7714071" cy="400110"/>
            <a:chOff x="35496" y="5778760"/>
            <a:chExt cx="7714071" cy="400110"/>
          </a:xfrm>
        </p:grpSpPr>
        <p:sp>
          <p:nvSpPr>
            <p:cNvPr id="55" name="Rectangle 54"/>
            <p:cNvSpPr/>
            <p:nvPr/>
          </p:nvSpPr>
          <p:spPr>
            <a:xfrm>
              <a:off x="1546348" y="5877321"/>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6" name="Rectangle 55"/>
            <p:cNvSpPr/>
            <p:nvPr/>
          </p:nvSpPr>
          <p:spPr>
            <a:xfrm flipH="1">
              <a:off x="3556407" y="5877321"/>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7" name="Rectangle 56"/>
            <p:cNvSpPr/>
            <p:nvPr/>
          </p:nvSpPr>
          <p:spPr>
            <a:xfrm flipH="1">
              <a:off x="5545786" y="5877321"/>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2" name="TextBox 61"/>
            <p:cNvSpPr txBox="1"/>
            <p:nvPr/>
          </p:nvSpPr>
          <p:spPr>
            <a:xfrm>
              <a:off x="35496" y="5778760"/>
              <a:ext cx="1557613" cy="400110"/>
            </a:xfrm>
            <a:prstGeom prst="rect">
              <a:avLst/>
            </a:prstGeom>
            <a:noFill/>
          </p:spPr>
          <p:txBody>
            <a:bodyPr wrap="none" rtlCol="0">
              <a:spAutoFit/>
            </a:bodyPr>
            <a:lstStyle/>
            <a:p>
              <a:r>
                <a:rPr lang="en-US" sz="2000" dirty="0" smtClean="0"/>
                <a:t>Transcript B</a:t>
              </a:r>
              <a:endParaRPr lang="en-US" sz="2000" dirty="0"/>
            </a:p>
          </p:txBody>
        </p:sp>
      </p:grpSp>
      <p:sp>
        <p:nvSpPr>
          <p:cNvPr id="4" name="TextBox 3"/>
          <p:cNvSpPr txBox="1"/>
          <p:nvPr/>
        </p:nvSpPr>
        <p:spPr>
          <a:xfrm>
            <a:off x="1946939" y="3589956"/>
            <a:ext cx="6201437" cy="400110"/>
          </a:xfrm>
          <a:prstGeom prst="rect">
            <a:avLst/>
          </a:prstGeom>
          <a:noFill/>
        </p:spPr>
        <p:txBody>
          <a:bodyPr wrap="none" rtlCol="0">
            <a:spAutoFit/>
          </a:bodyPr>
          <a:lstStyle/>
          <a:p>
            <a:r>
              <a:rPr lang="en-US" sz="2000" dirty="0" smtClean="0"/>
              <a:t> Generate consensus sequence where reads overlap</a:t>
            </a:r>
            <a:endParaRPr lang="en-US" sz="2000" dirty="0"/>
          </a:p>
        </p:txBody>
      </p:sp>
      <p:sp>
        <p:nvSpPr>
          <p:cNvPr id="63" name="TextBox 62"/>
          <p:cNvSpPr txBox="1"/>
          <p:nvPr/>
        </p:nvSpPr>
        <p:spPr>
          <a:xfrm>
            <a:off x="7164288" y="4241074"/>
            <a:ext cx="1917161" cy="707886"/>
          </a:xfrm>
          <a:prstGeom prst="rect">
            <a:avLst/>
          </a:prstGeom>
          <a:noFill/>
        </p:spPr>
        <p:txBody>
          <a:bodyPr wrap="none" rtlCol="0">
            <a:spAutoFit/>
          </a:bodyPr>
          <a:lstStyle/>
          <a:p>
            <a:r>
              <a:rPr lang="en-US" sz="2000" dirty="0" smtClean="0"/>
              <a:t>Node = read</a:t>
            </a:r>
          </a:p>
          <a:p>
            <a:r>
              <a:rPr lang="en-US" sz="2000" dirty="0" smtClean="0"/>
              <a:t>Edge = overlap</a:t>
            </a:r>
            <a:endParaRPr lang="en-US" sz="2000" dirty="0"/>
          </a:p>
        </p:txBody>
      </p:sp>
    </p:spTree>
    <p:extLst>
      <p:ext uri="{BB962C8B-B14F-4D97-AF65-F5344CB8AC3E}">
        <p14:creationId xmlns:p14="http://schemas.microsoft.com/office/powerpoint/2010/main" val="1573939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1500"/>
                                        <p:tgtEl>
                                          <p:spTgt spid="5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9471" y="1789288"/>
            <a:ext cx="3633925" cy="2147437"/>
            <a:chOff x="108555" y="1386688"/>
            <a:chExt cx="4120142" cy="2370745"/>
          </a:xfrm>
        </p:grpSpPr>
        <p:grpSp>
          <p:nvGrpSpPr>
            <p:cNvPr id="28" name="Group 27"/>
            <p:cNvGrpSpPr/>
            <p:nvPr/>
          </p:nvGrpSpPr>
          <p:grpSpPr>
            <a:xfrm>
              <a:off x="612148" y="2741979"/>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55278" y="3534125"/>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594772" y="1813788"/>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305615" y="3142263"/>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08555" y="1386688"/>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108555" y="2316109"/>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24194" y="227071"/>
            <a:ext cx="8796090" cy="400110"/>
          </a:xfrm>
          <a:prstGeom prst="rect">
            <a:avLst/>
          </a:prstGeom>
          <a:noFill/>
        </p:spPr>
        <p:txBody>
          <a:bodyPr wrap="none" rtlCol="0">
            <a:spAutoFit/>
          </a:bodyPr>
          <a:lstStyle/>
          <a:p>
            <a:r>
              <a:rPr lang="en-US" sz="2000" b="1" dirty="0" smtClean="0"/>
              <a:t>Finding pairwise overlaps between </a:t>
            </a:r>
            <a:r>
              <a:rPr lang="en-US" sz="2000" b="1" i="1" dirty="0" smtClean="0"/>
              <a:t>n</a:t>
            </a:r>
            <a:r>
              <a:rPr lang="en-US" sz="2000" b="1" dirty="0" smtClean="0"/>
              <a:t> reads involves ~ </a:t>
            </a:r>
            <a:r>
              <a:rPr lang="en-US" sz="2000" b="1" i="1" dirty="0" smtClean="0"/>
              <a:t>n</a:t>
            </a:r>
            <a:r>
              <a:rPr lang="en-US" sz="2000" b="1" i="1" baseline="30000" dirty="0" smtClean="0"/>
              <a:t>2</a:t>
            </a:r>
            <a:r>
              <a:rPr lang="en-US" sz="2000" b="1" dirty="0" smtClean="0"/>
              <a:t> comparisons.</a:t>
            </a:r>
            <a:endParaRPr lang="en-US" sz="2000" b="1" dirty="0"/>
          </a:p>
        </p:txBody>
      </p:sp>
      <p:pic>
        <p:nvPicPr>
          <p:cNvPr id="6" name="Picture 5" descr="Screen Shot 2017-04-25 at 5.10.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638" y="708345"/>
            <a:ext cx="4572000" cy="4927600"/>
          </a:xfrm>
          <a:prstGeom prst="rect">
            <a:avLst/>
          </a:prstGeom>
        </p:spPr>
      </p:pic>
      <p:sp>
        <p:nvSpPr>
          <p:cNvPr id="3" name="TextBox 2"/>
          <p:cNvSpPr txBox="1"/>
          <p:nvPr/>
        </p:nvSpPr>
        <p:spPr>
          <a:xfrm>
            <a:off x="1833471" y="5944138"/>
            <a:ext cx="5575380" cy="369332"/>
          </a:xfrm>
          <a:prstGeom prst="rect">
            <a:avLst/>
          </a:prstGeom>
          <a:noFill/>
        </p:spPr>
        <p:txBody>
          <a:bodyPr wrap="none" rtlCol="0">
            <a:spAutoFit/>
          </a:bodyPr>
          <a:lstStyle/>
          <a:p>
            <a:r>
              <a:rPr lang="en-US" sz="1800" b="1" i="1" dirty="0" smtClean="0">
                <a:solidFill>
                  <a:schemeClr val="tx1">
                    <a:lumMod val="65000"/>
                    <a:lumOff val="35000"/>
                  </a:schemeClr>
                </a:solidFill>
              </a:rPr>
              <a:t>Impractical for typical RNA-</a:t>
            </a:r>
            <a:r>
              <a:rPr lang="en-US" sz="1800" b="1" i="1" dirty="0" err="1" smtClean="0">
                <a:solidFill>
                  <a:schemeClr val="tx1">
                    <a:lumMod val="65000"/>
                    <a:lumOff val="35000"/>
                  </a:schemeClr>
                </a:solidFill>
              </a:rPr>
              <a:t>Seq</a:t>
            </a:r>
            <a:r>
              <a:rPr lang="en-US" sz="1800" b="1" i="1" dirty="0" smtClean="0">
                <a:solidFill>
                  <a:schemeClr val="tx1">
                    <a:lumMod val="65000"/>
                    <a:lumOff val="35000"/>
                  </a:schemeClr>
                </a:solidFill>
              </a:rPr>
              <a:t> data (50M reads)</a:t>
            </a:r>
            <a:endParaRPr lang="en-US" sz="1800" b="1" i="1" dirty="0">
              <a:solidFill>
                <a:schemeClr val="tx1">
                  <a:lumMod val="65000"/>
                  <a:lumOff val="35000"/>
                </a:schemeClr>
              </a:solidFill>
            </a:endParaRPr>
          </a:p>
        </p:txBody>
      </p:sp>
    </p:spTree>
    <p:extLst>
      <p:ext uri="{BB962C8B-B14F-4D97-AF65-F5344CB8AC3E}">
        <p14:creationId xmlns:p14="http://schemas.microsoft.com/office/powerpoint/2010/main" val="3051095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543459" y="1207453"/>
            <a:ext cx="3560568" cy="223308"/>
            <a:chOff x="543459" y="1207453"/>
            <a:chExt cx="3560568" cy="223308"/>
          </a:xfrm>
        </p:grpSpPr>
        <p:sp>
          <p:nvSpPr>
            <p:cNvPr id="7" name="Rectangle 6"/>
            <p:cNvSpPr/>
            <p:nvPr/>
          </p:nvSpPr>
          <p:spPr>
            <a:xfrm>
              <a:off x="543459" y="1207453"/>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Rectangle 7"/>
            <p:cNvSpPr/>
            <p:nvPr/>
          </p:nvSpPr>
          <p:spPr>
            <a:xfrm>
              <a:off x="2541230" y="1207453"/>
              <a:ext cx="156279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3" name="Group 32"/>
          <p:cNvGrpSpPr/>
          <p:nvPr/>
        </p:nvGrpSpPr>
        <p:grpSpPr>
          <a:xfrm>
            <a:off x="586589" y="2253596"/>
            <a:ext cx="3573419" cy="223308"/>
            <a:chOff x="586589" y="2253596"/>
            <a:chExt cx="3573419" cy="223308"/>
          </a:xfrm>
        </p:grpSpPr>
        <p:sp>
          <p:nvSpPr>
            <p:cNvPr id="11" name="Rectangle 10"/>
            <p:cNvSpPr/>
            <p:nvPr/>
          </p:nvSpPr>
          <p:spPr>
            <a:xfrm flipH="1">
              <a:off x="2175087" y="2253596"/>
              <a:ext cx="198492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ectangle 11"/>
            <p:cNvSpPr/>
            <p:nvPr/>
          </p:nvSpPr>
          <p:spPr>
            <a:xfrm flipH="1">
              <a:off x="586589" y="2253596"/>
              <a:ext cx="1575647" cy="223308"/>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1" name="Group 30"/>
          <p:cNvGrpSpPr/>
          <p:nvPr/>
        </p:nvGrpSpPr>
        <p:grpSpPr>
          <a:xfrm>
            <a:off x="5169362" y="1727265"/>
            <a:ext cx="3560568" cy="228894"/>
            <a:chOff x="5169362" y="1727265"/>
            <a:chExt cx="3560568" cy="228894"/>
          </a:xfrm>
        </p:grpSpPr>
        <p:sp>
          <p:nvSpPr>
            <p:cNvPr id="17" name="Rectangle 16"/>
            <p:cNvSpPr/>
            <p:nvPr/>
          </p:nvSpPr>
          <p:spPr>
            <a:xfrm>
              <a:off x="5169362" y="1727265"/>
              <a:ext cx="1562516"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8" name="Rectangle 17"/>
            <p:cNvSpPr/>
            <p:nvPr/>
          </p:nvSpPr>
          <p:spPr>
            <a:xfrm>
              <a:off x="6731879" y="1727265"/>
              <a:ext cx="1567816" cy="228894"/>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9" name="Rectangle 18"/>
            <p:cNvSpPr/>
            <p:nvPr/>
          </p:nvSpPr>
          <p:spPr>
            <a:xfrm>
              <a:off x="8299695" y="1732851"/>
              <a:ext cx="430235" cy="223308"/>
            </a:xfrm>
            <a:prstGeom prst="rect">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29" name="Group 28"/>
          <p:cNvGrpSpPr/>
          <p:nvPr/>
        </p:nvGrpSpPr>
        <p:grpSpPr>
          <a:xfrm>
            <a:off x="4683145" y="1180637"/>
            <a:ext cx="3616550" cy="223308"/>
            <a:chOff x="4683145" y="1180637"/>
            <a:chExt cx="3616550" cy="223308"/>
          </a:xfrm>
        </p:grpSpPr>
        <p:sp>
          <p:nvSpPr>
            <p:cNvPr id="23" name="Rectangle 22"/>
            <p:cNvSpPr/>
            <p:nvPr/>
          </p:nvSpPr>
          <p:spPr>
            <a:xfrm>
              <a:off x="4683145" y="1180637"/>
              <a:ext cx="1984921"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4" name="Rectangle 23"/>
            <p:cNvSpPr/>
            <p:nvPr/>
          </p:nvSpPr>
          <p:spPr>
            <a:xfrm>
              <a:off x="6680917" y="1180637"/>
              <a:ext cx="1618778"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0" name="Group 29"/>
          <p:cNvGrpSpPr/>
          <p:nvPr/>
        </p:nvGrpSpPr>
        <p:grpSpPr>
          <a:xfrm>
            <a:off x="236926" y="1727265"/>
            <a:ext cx="3616549" cy="223308"/>
            <a:chOff x="236926" y="1727265"/>
            <a:chExt cx="3616549" cy="223308"/>
          </a:xfrm>
        </p:grpSpPr>
        <p:sp>
          <p:nvSpPr>
            <p:cNvPr id="20" name="Rectangle 19"/>
            <p:cNvSpPr/>
            <p:nvPr/>
          </p:nvSpPr>
          <p:spPr>
            <a:xfrm flipH="1">
              <a:off x="1128941" y="1727265"/>
              <a:ext cx="1984921"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 name="Rectangle 20"/>
            <p:cNvSpPr/>
            <p:nvPr/>
          </p:nvSpPr>
          <p:spPr>
            <a:xfrm flipH="1">
              <a:off x="3113860" y="1727265"/>
              <a:ext cx="739615"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 name="Rectangle 21"/>
            <p:cNvSpPr/>
            <p:nvPr/>
          </p:nvSpPr>
          <p:spPr>
            <a:xfrm flipH="1">
              <a:off x="236926" y="1727265"/>
              <a:ext cx="892014" cy="223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32" name="Group 31"/>
          <p:cNvGrpSpPr/>
          <p:nvPr/>
        </p:nvGrpSpPr>
        <p:grpSpPr>
          <a:xfrm>
            <a:off x="4683145" y="2364055"/>
            <a:ext cx="3641685" cy="224503"/>
            <a:chOff x="4683145" y="2364055"/>
            <a:chExt cx="3641685" cy="224503"/>
          </a:xfrm>
        </p:grpSpPr>
        <p:sp>
          <p:nvSpPr>
            <p:cNvPr id="9" name="Rectangle 8"/>
            <p:cNvSpPr/>
            <p:nvPr/>
          </p:nvSpPr>
          <p:spPr>
            <a:xfrm flipH="1">
              <a:off x="6121049" y="2364055"/>
              <a:ext cx="2203781" cy="223308"/>
            </a:xfrm>
            <a:prstGeom prst="rect">
              <a:avLst/>
            </a:prstGeom>
            <a:solidFill>
              <a:srgbClr val="948A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5" name="Rectangle 24"/>
            <p:cNvSpPr/>
            <p:nvPr/>
          </p:nvSpPr>
          <p:spPr>
            <a:xfrm flipH="1">
              <a:off x="4683145" y="2365250"/>
              <a:ext cx="1437903" cy="223308"/>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sp>
        <p:nvSpPr>
          <p:cNvPr id="2" name="TextBox 1"/>
          <p:cNvSpPr txBox="1"/>
          <p:nvPr/>
        </p:nvSpPr>
        <p:spPr>
          <a:xfrm>
            <a:off x="660919" y="296697"/>
            <a:ext cx="8000056" cy="461665"/>
          </a:xfrm>
          <a:prstGeom prst="rect">
            <a:avLst/>
          </a:prstGeom>
          <a:noFill/>
        </p:spPr>
        <p:txBody>
          <a:bodyPr wrap="none" rtlCol="0">
            <a:spAutoFit/>
          </a:bodyPr>
          <a:lstStyle/>
          <a:p>
            <a:r>
              <a:rPr lang="en-US" b="1" dirty="0" smtClean="0"/>
              <a:t>No genome to align to…   De novo assembly required</a:t>
            </a:r>
            <a:endParaRPr lang="en-US" b="1" dirty="0"/>
          </a:p>
        </p:txBody>
      </p:sp>
      <p:sp>
        <p:nvSpPr>
          <p:cNvPr id="3" name="TextBox 2"/>
          <p:cNvSpPr txBox="1"/>
          <p:nvPr/>
        </p:nvSpPr>
        <p:spPr>
          <a:xfrm>
            <a:off x="1328651" y="3477080"/>
            <a:ext cx="6058461" cy="400110"/>
          </a:xfrm>
          <a:prstGeom prst="rect">
            <a:avLst/>
          </a:prstGeom>
          <a:noFill/>
        </p:spPr>
        <p:txBody>
          <a:bodyPr wrap="none" rtlCol="0">
            <a:spAutoFit/>
          </a:bodyPr>
          <a:lstStyle/>
          <a:p>
            <a:r>
              <a:rPr lang="en-US" sz="2000" dirty="0" smtClean="0"/>
              <a:t>Want to avoid </a:t>
            </a:r>
            <a:r>
              <a:rPr lang="en-US" sz="2000" b="1" i="1" dirty="0" smtClean="0"/>
              <a:t>n</a:t>
            </a:r>
            <a:r>
              <a:rPr lang="en-US" sz="2000" b="1" i="1" baseline="30000" dirty="0" smtClean="0"/>
              <a:t>2</a:t>
            </a:r>
            <a:r>
              <a:rPr lang="en-US" sz="2000" dirty="0" smtClean="0"/>
              <a:t> read alignments to define overlaps</a:t>
            </a:r>
            <a:endParaRPr lang="en-US" sz="2000" dirty="0"/>
          </a:p>
        </p:txBody>
      </p:sp>
      <p:sp>
        <p:nvSpPr>
          <p:cNvPr id="4" name="TextBox 3"/>
          <p:cNvSpPr txBox="1"/>
          <p:nvPr/>
        </p:nvSpPr>
        <p:spPr>
          <a:xfrm>
            <a:off x="2747859" y="4476557"/>
            <a:ext cx="3365675" cy="461665"/>
          </a:xfrm>
          <a:prstGeom prst="rect">
            <a:avLst/>
          </a:prstGeom>
          <a:noFill/>
        </p:spPr>
        <p:txBody>
          <a:bodyPr wrap="none" rtlCol="0">
            <a:spAutoFit/>
          </a:bodyPr>
          <a:lstStyle/>
          <a:p>
            <a:r>
              <a:rPr lang="en-US" b="1" dirty="0" smtClean="0"/>
              <a:t>Use a de </a:t>
            </a:r>
            <a:r>
              <a:rPr lang="en-US" b="1" dirty="0" err="1" smtClean="0"/>
              <a:t>Bruijn</a:t>
            </a:r>
            <a:r>
              <a:rPr lang="en-US" b="1" dirty="0" smtClean="0"/>
              <a:t> graph</a:t>
            </a:r>
            <a:endParaRPr lang="en-US" b="1" dirty="0"/>
          </a:p>
        </p:txBody>
      </p:sp>
    </p:spTree>
    <p:extLst>
      <p:ext uri="{BB962C8B-B14F-4D97-AF65-F5344CB8AC3E}">
        <p14:creationId xmlns:p14="http://schemas.microsoft.com/office/powerpoint/2010/main" val="4022277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2800" dirty="0" smtClean="0"/>
              <a:t>Sequence Assembly via De </a:t>
            </a:r>
            <a:r>
              <a:rPr lang="en-US" sz="2800" dirty="0" err="1" smtClean="0"/>
              <a:t>Bruijn</a:t>
            </a:r>
            <a:r>
              <a:rPr lang="en-US" sz="2800" dirty="0" smtClean="0"/>
              <a:t> Graphs</a:t>
            </a:r>
            <a:endParaRPr lang="en-US" sz="28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1" name="Freeform 10"/>
          <p:cNvSpPr/>
          <p:nvPr/>
        </p:nvSpPr>
        <p:spPr>
          <a:xfrm>
            <a:off x="1590819" y="1141664"/>
            <a:ext cx="5324110" cy="1706082"/>
          </a:xfrm>
          <a:custGeom>
            <a:avLst/>
            <a:gdLst>
              <a:gd name="connsiteX0" fmla="*/ 602971 w 5324110"/>
              <a:gd name="connsiteY0" fmla="*/ 0 h 1706082"/>
              <a:gd name="connsiteX1" fmla="*/ 5106014 w 5324110"/>
              <a:gd name="connsiteY1" fmla="*/ 12827 h 1706082"/>
              <a:gd name="connsiteX2" fmla="*/ 5324110 w 5324110"/>
              <a:gd name="connsiteY2" fmla="*/ 1103181 h 1706082"/>
              <a:gd name="connsiteX3" fmla="*/ 5144502 w 5324110"/>
              <a:gd name="connsiteY3" fmla="*/ 1706082 h 1706082"/>
              <a:gd name="connsiteX4" fmla="*/ 0 w 5324110"/>
              <a:gd name="connsiteY4" fmla="*/ 1706082 h 1706082"/>
              <a:gd name="connsiteX5" fmla="*/ 602971 w 5324110"/>
              <a:gd name="connsiteY5" fmla="*/ 0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110" h="1706082">
                <a:moveTo>
                  <a:pt x="602971" y="0"/>
                </a:moveTo>
                <a:lnTo>
                  <a:pt x="5106014" y="12827"/>
                </a:lnTo>
                <a:lnTo>
                  <a:pt x="5324110" y="1103181"/>
                </a:lnTo>
                <a:lnTo>
                  <a:pt x="5144502" y="1706082"/>
                </a:lnTo>
                <a:lnTo>
                  <a:pt x="0" y="1706082"/>
                </a:lnTo>
                <a:lnTo>
                  <a:pt x="602971" y="0"/>
                </a:lnTo>
                <a:close/>
              </a:path>
            </a:pathLst>
          </a:cu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ight Bracket 11"/>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0" name="TextBox 9"/>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Tree>
    <p:extLst>
      <p:ext uri="{BB962C8B-B14F-4D97-AF65-F5344CB8AC3E}">
        <p14:creationId xmlns:p14="http://schemas.microsoft.com/office/powerpoint/2010/main" val="3235166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2800" dirty="0" smtClean="0"/>
              <a:t>Sequence Assembly via De </a:t>
            </a:r>
            <a:r>
              <a:rPr lang="en-US" sz="2800" dirty="0" err="1" smtClean="0"/>
              <a:t>Bruijn</a:t>
            </a:r>
            <a:r>
              <a:rPr lang="en-US" sz="2800" dirty="0" smtClean="0"/>
              <a:t> Graphs</a:t>
            </a:r>
            <a:endParaRPr lang="en-US" sz="28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3" name="TextBox 12"/>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Tree>
    <p:extLst>
      <p:ext uri="{BB962C8B-B14F-4D97-AF65-F5344CB8AC3E}">
        <p14:creationId xmlns:p14="http://schemas.microsoft.com/office/powerpoint/2010/main" val="127941816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1" name="Freeform 10"/>
          <p:cNvSpPr/>
          <p:nvPr/>
        </p:nvSpPr>
        <p:spPr>
          <a:xfrm>
            <a:off x="1744769" y="1128836"/>
            <a:ext cx="5131673" cy="1706082"/>
          </a:xfrm>
          <a:custGeom>
            <a:avLst/>
            <a:gdLst>
              <a:gd name="connsiteX0" fmla="*/ 461850 w 5131673"/>
              <a:gd name="connsiteY0" fmla="*/ 38483 h 1706082"/>
              <a:gd name="connsiteX1" fmla="*/ 5003381 w 5131673"/>
              <a:gd name="connsiteY1" fmla="*/ 0 h 1706082"/>
              <a:gd name="connsiteX2" fmla="*/ 5131673 w 5131673"/>
              <a:gd name="connsiteY2" fmla="*/ 1346907 h 1706082"/>
              <a:gd name="connsiteX3" fmla="*/ 5003381 w 5131673"/>
              <a:gd name="connsiteY3" fmla="*/ 1693254 h 1706082"/>
              <a:gd name="connsiteX4" fmla="*/ 513167 w 5131673"/>
              <a:gd name="connsiteY4" fmla="*/ 1706082 h 1706082"/>
              <a:gd name="connsiteX5" fmla="*/ 538826 w 5131673"/>
              <a:gd name="connsiteY5" fmla="*/ 1488011 h 1706082"/>
              <a:gd name="connsiteX6" fmla="*/ 0 w 5131673"/>
              <a:gd name="connsiteY6" fmla="*/ 1488011 h 1706082"/>
              <a:gd name="connsiteX7" fmla="*/ 461850 w 5131673"/>
              <a:gd name="connsiteY7" fmla="*/ 38483 h 17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673" h="1706082">
                <a:moveTo>
                  <a:pt x="461850" y="38483"/>
                </a:moveTo>
                <a:lnTo>
                  <a:pt x="5003381" y="0"/>
                </a:lnTo>
                <a:lnTo>
                  <a:pt x="5131673" y="1346907"/>
                </a:lnTo>
                <a:lnTo>
                  <a:pt x="5003381" y="1693254"/>
                </a:lnTo>
                <a:lnTo>
                  <a:pt x="513167" y="1706082"/>
                </a:lnTo>
                <a:lnTo>
                  <a:pt x="538826" y="1488011"/>
                </a:lnTo>
                <a:lnTo>
                  <a:pt x="0" y="1488011"/>
                </a:lnTo>
                <a:lnTo>
                  <a:pt x="461850" y="38483"/>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Freeform 11"/>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5" name="Right Bracket 14"/>
          <p:cNvSpPr/>
          <p:nvPr/>
        </p:nvSpPr>
        <p:spPr>
          <a:xfrm rot="5400000">
            <a:off x="1958363"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4" name="TextBox 13"/>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
        <p:nvSpPr>
          <p:cNvPr id="16" name="TextBox 15"/>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spTree>
    <p:extLst>
      <p:ext uri="{BB962C8B-B14F-4D97-AF65-F5344CB8AC3E}">
        <p14:creationId xmlns:p14="http://schemas.microsoft.com/office/powerpoint/2010/main" val="33678529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5" name="Freeform 14"/>
          <p:cNvSpPr/>
          <p:nvPr/>
        </p:nvSpPr>
        <p:spPr>
          <a:xfrm>
            <a:off x="769751" y="3809822"/>
            <a:ext cx="7248488" cy="2193534"/>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93534">
                <a:moveTo>
                  <a:pt x="782580" y="0"/>
                </a:moveTo>
                <a:lnTo>
                  <a:pt x="808239" y="679867"/>
                </a:lnTo>
                <a:lnTo>
                  <a:pt x="0" y="2193534"/>
                </a:lnTo>
                <a:lnTo>
                  <a:pt x="7248488" y="2167878"/>
                </a:lnTo>
                <a:lnTo>
                  <a:pt x="7145855" y="25655"/>
                </a:lnTo>
                <a:lnTo>
                  <a:pt x="782580" y="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6" name="TextBox 15"/>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
        <p:nvSpPr>
          <p:cNvPr id="17" name="TextBox 16"/>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spTree>
    <p:extLst>
      <p:ext uri="{BB962C8B-B14F-4D97-AF65-F5344CB8AC3E}">
        <p14:creationId xmlns:p14="http://schemas.microsoft.com/office/powerpoint/2010/main" val="335001370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5" name="TextBox 14"/>
          <p:cNvSpPr txBox="1"/>
          <p:nvPr/>
        </p:nvSpPr>
        <p:spPr>
          <a:xfrm>
            <a:off x="1432324" y="2020931"/>
            <a:ext cx="1624238" cy="400110"/>
          </a:xfrm>
          <a:prstGeom prst="rect">
            <a:avLst/>
          </a:prstGeom>
          <a:noFill/>
        </p:spPr>
        <p:txBody>
          <a:bodyPr wrap="none" rtlCol="0">
            <a:spAutoFit/>
          </a:bodyPr>
          <a:lstStyle/>
          <a:p>
            <a:r>
              <a:rPr lang="en-US" sz="2000" dirty="0" smtClean="0"/>
              <a:t>(k-1) overlap</a:t>
            </a:r>
            <a:endParaRPr lang="en-US" sz="2000" dirty="0"/>
          </a:p>
        </p:txBody>
      </p:sp>
      <p:sp>
        <p:nvSpPr>
          <p:cNvPr id="16" name="Rectangle 15"/>
          <p:cNvSpPr/>
          <p:nvPr/>
        </p:nvSpPr>
        <p:spPr>
          <a:xfrm>
            <a:off x="1565275" y="4206875"/>
            <a:ext cx="85725" cy="20002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7" name="TextBox 16"/>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
        <p:nvSpPr>
          <p:cNvPr id="18" name="TextBox 17"/>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spTree>
    <p:extLst>
      <p:ext uri="{BB962C8B-B14F-4D97-AF65-F5344CB8AC3E}">
        <p14:creationId xmlns:p14="http://schemas.microsoft.com/office/powerpoint/2010/main" val="34174290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2" name="Freeform 11"/>
          <p:cNvSpPr/>
          <p:nvPr/>
        </p:nvSpPr>
        <p:spPr>
          <a:xfrm>
            <a:off x="1783256" y="1116008"/>
            <a:ext cx="5106015" cy="1718910"/>
          </a:xfrm>
          <a:custGeom>
            <a:avLst/>
            <a:gdLst>
              <a:gd name="connsiteX0" fmla="*/ 436193 w 5106015"/>
              <a:gd name="connsiteY0" fmla="*/ 25656 h 1718910"/>
              <a:gd name="connsiteX1" fmla="*/ 4964894 w 5106015"/>
              <a:gd name="connsiteY1" fmla="*/ 0 h 1718910"/>
              <a:gd name="connsiteX2" fmla="*/ 5106015 w 5106015"/>
              <a:gd name="connsiteY2" fmla="*/ 1154492 h 1718910"/>
              <a:gd name="connsiteX3" fmla="*/ 5016211 w 5106015"/>
              <a:gd name="connsiteY3" fmla="*/ 1718910 h 1718910"/>
              <a:gd name="connsiteX4" fmla="*/ 461851 w 5106015"/>
              <a:gd name="connsiteY4" fmla="*/ 1718910 h 1718910"/>
              <a:gd name="connsiteX5" fmla="*/ 461851 w 5106015"/>
              <a:gd name="connsiteY5" fmla="*/ 1718910 h 1718910"/>
              <a:gd name="connsiteX6" fmla="*/ 590143 w 5106015"/>
              <a:gd name="connsiteY6" fmla="*/ 1308424 h 1718910"/>
              <a:gd name="connsiteX7" fmla="*/ 0 w 5106015"/>
              <a:gd name="connsiteY7" fmla="*/ 1308424 h 1718910"/>
              <a:gd name="connsiteX8" fmla="*/ 436193 w 5106015"/>
              <a:gd name="connsiteY8" fmla="*/ 25656 h 171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6015" h="1718910">
                <a:moveTo>
                  <a:pt x="436193" y="25656"/>
                </a:moveTo>
                <a:lnTo>
                  <a:pt x="4964894" y="0"/>
                </a:lnTo>
                <a:lnTo>
                  <a:pt x="5106015" y="1154492"/>
                </a:lnTo>
                <a:lnTo>
                  <a:pt x="5016211" y="1718910"/>
                </a:lnTo>
                <a:lnTo>
                  <a:pt x="461851" y="1718910"/>
                </a:lnTo>
                <a:lnTo>
                  <a:pt x="461851" y="1718910"/>
                </a:lnTo>
                <a:lnTo>
                  <a:pt x="590143" y="1308424"/>
                </a:lnTo>
                <a:lnTo>
                  <a:pt x="0" y="1308424"/>
                </a:lnTo>
                <a:lnTo>
                  <a:pt x="436193" y="25656"/>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3" name="Freeform 12"/>
          <p:cNvSpPr/>
          <p:nvPr/>
        </p:nvSpPr>
        <p:spPr>
          <a:xfrm>
            <a:off x="769751" y="3835477"/>
            <a:ext cx="7248488" cy="2167879"/>
          </a:xfrm>
          <a:custGeom>
            <a:avLst/>
            <a:gdLst>
              <a:gd name="connsiteX0" fmla="*/ 782580 w 7248488"/>
              <a:gd name="connsiteY0" fmla="*/ 0 h 2193534"/>
              <a:gd name="connsiteX1" fmla="*/ 808239 w 7248488"/>
              <a:gd name="connsiteY1" fmla="*/ 679867 h 2193534"/>
              <a:gd name="connsiteX2" fmla="*/ 0 w 7248488"/>
              <a:gd name="connsiteY2" fmla="*/ 2193534 h 2193534"/>
              <a:gd name="connsiteX3" fmla="*/ 7248488 w 7248488"/>
              <a:gd name="connsiteY3" fmla="*/ 2167878 h 2193534"/>
              <a:gd name="connsiteX4" fmla="*/ 7145855 w 7248488"/>
              <a:gd name="connsiteY4" fmla="*/ 25655 h 2193534"/>
              <a:gd name="connsiteX5" fmla="*/ 782580 w 7248488"/>
              <a:gd name="connsiteY5" fmla="*/ 0 h 2193534"/>
              <a:gd name="connsiteX0" fmla="*/ 1565160 w 7248488"/>
              <a:gd name="connsiteY0" fmla="*/ 0 h 2206362"/>
              <a:gd name="connsiteX1" fmla="*/ 808239 w 7248488"/>
              <a:gd name="connsiteY1" fmla="*/ 692695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565160 w 7248488"/>
              <a:gd name="connsiteY0" fmla="*/ 0 h 2206362"/>
              <a:gd name="connsiteX1" fmla="*/ 1334236 w 7248488"/>
              <a:gd name="connsiteY1" fmla="*/ 679867 h 2206362"/>
              <a:gd name="connsiteX2" fmla="*/ 0 w 7248488"/>
              <a:gd name="connsiteY2" fmla="*/ 2206362 h 2206362"/>
              <a:gd name="connsiteX3" fmla="*/ 7248488 w 7248488"/>
              <a:gd name="connsiteY3" fmla="*/ 2180706 h 2206362"/>
              <a:gd name="connsiteX4" fmla="*/ 7145855 w 7248488"/>
              <a:gd name="connsiteY4" fmla="*/ 38483 h 2206362"/>
              <a:gd name="connsiteX5" fmla="*/ 1565160 w 7248488"/>
              <a:gd name="connsiteY5" fmla="*/ 0 h 2206362"/>
              <a:gd name="connsiteX0" fmla="*/ 1372723 w 7248488"/>
              <a:gd name="connsiteY0" fmla="*/ 76966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372723 w 7248488"/>
              <a:gd name="connsiteY5" fmla="*/ 76966 h 2167879"/>
              <a:gd name="connsiteX0" fmla="*/ 1289899 w 7248488"/>
              <a:gd name="connsiteY0" fmla="*/ 26349 h 2167879"/>
              <a:gd name="connsiteX1" fmla="*/ 1334236 w 7248488"/>
              <a:gd name="connsiteY1" fmla="*/ 641384 h 2167879"/>
              <a:gd name="connsiteX2" fmla="*/ 0 w 7248488"/>
              <a:gd name="connsiteY2" fmla="*/ 2167879 h 2167879"/>
              <a:gd name="connsiteX3" fmla="*/ 7248488 w 7248488"/>
              <a:gd name="connsiteY3" fmla="*/ 2142223 h 2167879"/>
              <a:gd name="connsiteX4" fmla="*/ 7145855 w 7248488"/>
              <a:gd name="connsiteY4" fmla="*/ 0 h 2167879"/>
              <a:gd name="connsiteX5" fmla="*/ 1289899 w 7248488"/>
              <a:gd name="connsiteY5" fmla="*/ 2634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488" h="2167879">
                <a:moveTo>
                  <a:pt x="1289899" y="26349"/>
                </a:moveTo>
                <a:lnTo>
                  <a:pt x="1334236" y="641384"/>
                </a:lnTo>
                <a:cubicBezTo>
                  <a:pt x="-252307" y="906490"/>
                  <a:pt x="444745" y="1659047"/>
                  <a:pt x="0" y="2167879"/>
                </a:cubicBezTo>
                <a:lnTo>
                  <a:pt x="7248488" y="2142223"/>
                </a:lnTo>
                <a:lnTo>
                  <a:pt x="7145855" y="0"/>
                </a:lnTo>
                <a:lnTo>
                  <a:pt x="1289899" y="26349"/>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Right Bracket 13"/>
          <p:cNvSpPr/>
          <p:nvPr/>
        </p:nvSpPr>
        <p:spPr>
          <a:xfrm rot="5400000">
            <a:off x="2035518" y="2941264"/>
            <a:ext cx="62210" cy="35461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11" name="TextBox 10"/>
          <p:cNvSpPr txBox="1"/>
          <p:nvPr/>
        </p:nvSpPr>
        <p:spPr>
          <a:xfrm>
            <a:off x="1432324" y="2020931"/>
            <a:ext cx="1624238" cy="400110"/>
          </a:xfrm>
          <a:prstGeom prst="rect">
            <a:avLst/>
          </a:prstGeom>
          <a:noFill/>
        </p:spPr>
        <p:txBody>
          <a:bodyPr wrap="none" rtlCol="0">
            <a:spAutoFit/>
          </a:bodyPr>
          <a:lstStyle/>
          <a:p>
            <a:r>
              <a:rPr lang="en-US" sz="2000" dirty="0" smtClean="0"/>
              <a:t>(k-1) overlap</a:t>
            </a:r>
            <a:endParaRPr lang="en-US" sz="2000" dirty="0"/>
          </a:p>
        </p:txBody>
      </p:sp>
      <p:cxnSp>
        <p:nvCxnSpPr>
          <p:cNvPr id="16" name="Straight Arrow Connector 15"/>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
        <p:nvSpPr>
          <p:cNvPr id="18" name="TextBox 17"/>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spTree>
    <p:extLst>
      <p:ext uri="{BB962C8B-B14F-4D97-AF65-F5344CB8AC3E}">
        <p14:creationId xmlns:p14="http://schemas.microsoft.com/office/powerpoint/2010/main" val="152610851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3" name="TextBox 2"/>
          <p:cNvSpPr txBox="1"/>
          <p:nvPr/>
        </p:nvSpPr>
        <p:spPr>
          <a:xfrm>
            <a:off x="577303" y="782489"/>
            <a:ext cx="6256039" cy="400110"/>
          </a:xfrm>
          <a:prstGeom prst="rect">
            <a:avLst/>
          </a:prstGeom>
          <a:solidFill>
            <a:srgbClr val="FFFFFF"/>
          </a:solidFill>
        </p:spPr>
        <p:txBody>
          <a:bodyPr wrap="none" rtlCol="0">
            <a:spAutoFit/>
          </a:bodyPr>
          <a:lstStyle/>
          <a:p>
            <a:r>
              <a:rPr lang="en-US" sz="2000" b="1" dirty="0" smtClean="0"/>
              <a:t>Generate all substrings of length k from the reads</a:t>
            </a:r>
            <a:endParaRPr lang="en-US" sz="2000" b="1" dirty="0"/>
          </a:p>
        </p:txBody>
      </p:sp>
      <p:sp>
        <p:nvSpPr>
          <p:cNvPr id="7" name="TextBox 6"/>
          <p:cNvSpPr txBox="1"/>
          <p:nvPr/>
        </p:nvSpPr>
        <p:spPr>
          <a:xfrm>
            <a:off x="577303" y="3489133"/>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sp>
        <p:nvSpPr>
          <p:cNvPr id="8" name="TextBox 7"/>
          <p:cNvSpPr txBox="1"/>
          <p:nvPr/>
        </p:nvSpPr>
        <p:spPr>
          <a:xfrm>
            <a:off x="7019624" y="1814047"/>
            <a:ext cx="1631000" cy="400110"/>
          </a:xfrm>
          <a:prstGeom prst="rect">
            <a:avLst/>
          </a:prstGeom>
          <a:solidFill>
            <a:srgbClr val="FFFFFF"/>
          </a:solidFill>
        </p:spPr>
        <p:txBody>
          <a:bodyPr wrap="none" rtlCol="0">
            <a:spAutoFit/>
          </a:bodyPr>
          <a:lstStyle/>
          <a:p>
            <a:r>
              <a:rPr lang="en-US" sz="2000" dirty="0" smtClean="0"/>
              <a:t>k-</a:t>
            </a:r>
            <a:r>
              <a:rPr lang="en-US" sz="2000" dirty="0" err="1" smtClean="0"/>
              <a:t>mers</a:t>
            </a:r>
            <a:r>
              <a:rPr lang="en-US" sz="2000" dirty="0" smtClean="0"/>
              <a:t> (k=5)</a:t>
            </a:r>
            <a:endParaRPr lang="en-US" sz="2000" dirty="0"/>
          </a:p>
        </p:txBody>
      </p:sp>
      <p:sp>
        <p:nvSpPr>
          <p:cNvPr id="9" name="TextBox 8"/>
          <p:cNvSpPr txBox="1"/>
          <p:nvPr/>
        </p:nvSpPr>
        <p:spPr>
          <a:xfrm>
            <a:off x="7015886" y="2786277"/>
            <a:ext cx="926055" cy="400110"/>
          </a:xfrm>
          <a:prstGeom prst="rect">
            <a:avLst/>
          </a:prstGeom>
          <a:solidFill>
            <a:srgbClr val="FFFFFF"/>
          </a:solidFill>
        </p:spPr>
        <p:txBody>
          <a:bodyPr wrap="none" rtlCol="0">
            <a:spAutoFit/>
          </a:bodyPr>
          <a:lstStyle/>
          <a:p>
            <a:r>
              <a:rPr lang="en-US" sz="2000" dirty="0" smtClean="0"/>
              <a:t>Reads</a:t>
            </a:r>
            <a:endParaRPr lang="en-US" sz="2000" dirty="0"/>
          </a:p>
        </p:txBody>
      </p:sp>
      <p:sp>
        <p:nvSpPr>
          <p:cNvPr id="10" name="TextBox 9"/>
          <p:cNvSpPr txBox="1"/>
          <p:nvPr/>
        </p:nvSpPr>
        <p:spPr>
          <a:xfrm>
            <a:off x="3995936" y="6021288"/>
            <a:ext cx="5184576" cy="369332"/>
          </a:xfrm>
          <a:prstGeom prst="rect">
            <a:avLst/>
          </a:prstGeom>
          <a:noFill/>
        </p:spPr>
        <p:txBody>
          <a:bodyPr wrap="square" rtlCol="0">
            <a:spAutoFit/>
          </a:bodyPr>
          <a:lstStyle/>
          <a:p>
            <a:r>
              <a:rPr lang="en-US" sz="1800" dirty="0" smtClean="0"/>
              <a:t>Nodes = unique k-</a:t>
            </a:r>
            <a:r>
              <a:rPr lang="en-US" sz="1800" dirty="0" err="1" smtClean="0"/>
              <a:t>mers</a:t>
            </a:r>
            <a:r>
              <a:rPr lang="en-US" sz="1800" dirty="0" smtClean="0"/>
              <a:t>, Edges = overlap by (k-1)</a:t>
            </a:r>
            <a:endParaRPr lang="en-US" sz="1800" dirty="0"/>
          </a:p>
        </p:txBody>
      </p:sp>
      <p:cxnSp>
        <p:nvCxnSpPr>
          <p:cNvPr id="11" name="Straight Arrow Connector 10"/>
          <p:cNvCxnSpPr/>
          <p:nvPr/>
        </p:nvCxnSpPr>
        <p:spPr>
          <a:xfrm flipV="1">
            <a:off x="1546225" y="4295775"/>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2070100" y="4292600"/>
            <a:ext cx="123825" cy="3175"/>
          </a:xfrm>
          <a:prstGeom prst="straightConnector1">
            <a:avLst/>
          </a:prstGeom>
          <a:ln w="19050" cmpd="sng">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Tree>
    <p:extLst>
      <p:ext uri="{BB962C8B-B14F-4D97-AF65-F5344CB8AC3E}">
        <p14:creationId xmlns:p14="http://schemas.microsoft.com/office/powerpoint/2010/main" val="27951339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dirty="0">
                <a:latin typeface="Calibri" charset="0"/>
                <a:ea typeface="ＭＳ Ｐゴシック" charset="0"/>
              </a:rPr>
              <a:t>Learning Objectives of Module</a:t>
            </a:r>
          </a:p>
        </p:txBody>
      </p:sp>
      <p:sp>
        <p:nvSpPr>
          <p:cNvPr id="12290" name="Content Placeholder 2"/>
          <p:cNvSpPr>
            <a:spLocks noGrp="1"/>
          </p:cNvSpPr>
          <p:nvPr>
            <p:ph idx="1"/>
          </p:nvPr>
        </p:nvSpPr>
        <p:spPr/>
        <p:txBody>
          <a:bodyPr/>
          <a:lstStyle/>
          <a:p>
            <a:r>
              <a:rPr lang="en-US" dirty="0" smtClean="0">
                <a:latin typeface="Calibri" charset="0"/>
                <a:ea typeface="ＭＳ Ｐゴシック" charset="0"/>
              </a:rPr>
              <a:t>Understand the challenges involved in reconstructing transcripts from RNA-</a:t>
            </a:r>
            <a:r>
              <a:rPr lang="en-US" dirty="0" err="1" smtClean="0">
                <a:latin typeface="Calibri" charset="0"/>
                <a:ea typeface="ＭＳ Ｐゴシック" charset="0"/>
              </a:rPr>
              <a:t>Seq</a:t>
            </a:r>
            <a:r>
              <a:rPr lang="en-US" dirty="0" smtClean="0">
                <a:latin typeface="Calibri" charset="0"/>
                <a:ea typeface="ＭＳ Ｐゴシック" charset="0"/>
              </a:rPr>
              <a:t> data</a:t>
            </a:r>
            <a:endParaRPr lang="en-US" dirty="0">
              <a:latin typeface="Calibri" charset="0"/>
              <a:ea typeface="ＭＳ Ｐゴシック" charset="0"/>
            </a:endParaRPr>
          </a:p>
          <a:p>
            <a:r>
              <a:rPr lang="en-US" dirty="0" smtClean="0">
                <a:latin typeface="Calibri" charset="0"/>
                <a:ea typeface="ＭＳ Ｐゴシック" charset="0"/>
              </a:rPr>
              <a:t>Become familiar with computational algorithms and data structures leveraged for transcript assembly</a:t>
            </a:r>
          </a:p>
          <a:p>
            <a:r>
              <a:rPr lang="en-US" dirty="0" smtClean="0">
                <a:latin typeface="Calibri" charset="0"/>
                <a:ea typeface="ＭＳ Ｐゴシック" charset="0"/>
              </a:rPr>
              <a:t>Appreciate the importance of strand-specific RNA-</a:t>
            </a:r>
            <a:r>
              <a:rPr lang="en-US" dirty="0" err="1" smtClean="0">
                <a:latin typeface="Calibri" charset="0"/>
                <a:ea typeface="ＭＳ Ｐゴシック" charset="0"/>
              </a:rPr>
              <a:t>Seq</a:t>
            </a:r>
            <a:r>
              <a:rPr lang="en-US" dirty="0" smtClean="0">
                <a:latin typeface="Calibri" charset="0"/>
                <a:ea typeface="ＭＳ Ｐゴシック" charset="0"/>
              </a:rPr>
              <a:t> data for transcript reconstruction</a:t>
            </a:r>
          </a:p>
          <a:p>
            <a:r>
              <a:rPr lang="en-US" dirty="0" smtClean="0">
                <a:latin typeface="Calibri" charset="0"/>
                <a:ea typeface="ＭＳ Ｐゴシック" charset="0"/>
              </a:rPr>
              <a:t>Differentiate between differential gene expression and differential transcript usage.</a:t>
            </a:r>
          </a:p>
          <a:p>
            <a:endParaRPr lang="en-US" dirty="0">
              <a:latin typeface="Calibri" charset="0"/>
              <a:ea typeface="ＭＳ Ｐゴシック"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59561" y="207098"/>
            <a:ext cx="3818223" cy="400110"/>
          </a:xfrm>
          <a:prstGeom prst="rect">
            <a:avLst/>
          </a:prstGeom>
          <a:solidFill>
            <a:srgbClr val="FFFFFF"/>
          </a:solidFill>
        </p:spPr>
        <p:txBody>
          <a:bodyPr wrap="none" rtlCol="0">
            <a:spAutoFit/>
          </a:bodyPr>
          <a:lstStyle/>
          <a:p>
            <a:r>
              <a:rPr lang="en-US" sz="2000" b="1" dirty="0" smtClean="0"/>
              <a:t>Construct the de </a:t>
            </a:r>
            <a:r>
              <a:rPr lang="en-US" sz="2000" b="1" dirty="0" err="1" smtClean="0"/>
              <a:t>Bruijn</a:t>
            </a:r>
            <a:r>
              <a:rPr lang="en-US" sz="2000" b="1" dirty="0" smtClean="0"/>
              <a:t> graph</a:t>
            </a:r>
            <a:endParaRPr lang="en-US" sz="2000" b="1" dirty="0"/>
          </a:p>
        </p:txBody>
      </p:sp>
      <p:grpSp>
        <p:nvGrpSpPr>
          <p:cNvPr id="3" name="Group 2"/>
          <p:cNvGrpSpPr/>
          <p:nvPr/>
        </p:nvGrpSpPr>
        <p:grpSpPr>
          <a:xfrm>
            <a:off x="518160" y="3591107"/>
            <a:ext cx="3717483" cy="629201"/>
            <a:chOff x="518160" y="3591107"/>
            <a:chExt cx="3717483" cy="629201"/>
          </a:xfrm>
        </p:grpSpPr>
        <p:sp>
          <p:nvSpPr>
            <p:cNvPr id="2" name="Rectangle 1"/>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TextBox 8"/>
            <p:cNvSpPr txBox="1"/>
            <p:nvPr/>
          </p:nvSpPr>
          <p:spPr>
            <a:xfrm>
              <a:off x="559561" y="3591107"/>
              <a:ext cx="3676082" cy="400110"/>
            </a:xfrm>
            <a:prstGeom prst="rect">
              <a:avLst/>
            </a:prstGeom>
            <a:solidFill>
              <a:srgbClr val="FFFFFF"/>
            </a:solidFill>
          </p:spPr>
          <p:txBody>
            <a:bodyPr wrap="none" rtlCol="0">
              <a:spAutoFit/>
            </a:bodyPr>
            <a:lstStyle/>
            <a:p>
              <a:r>
                <a:rPr lang="en-US" sz="2000" b="1" dirty="0" smtClean="0"/>
                <a:t>Collapse the de </a:t>
              </a:r>
              <a:r>
                <a:rPr lang="en-US" sz="2000" b="1" dirty="0" err="1" smtClean="0"/>
                <a:t>Bruijn</a:t>
              </a:r>
              <a:r>
                <a:rPr lang="en-US" sz="2000" b="1" dirty="0" smtClean="0"/>
                <a:t> graph</a:t>
              </a:r>
              <a:endParaRPr lang="en-US" sz="2000" b="1" dirty="0"/>
            </a:p>
          </p:txBody>
        </p:sp>
      </p:grpSp>
      <p:sp>
        <p:nvSpPr>
          <p:cNvPr id="11" name="TextBox 10"/>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spTree>
    <p:extLst>
      <p:ext uri="{BB962C8B-B14F-4D97-AF65-F5344CB8AC3E}">
        <p14:creationId xmlns:p14="http://schemas.microsoft.com/office/powerpoint/2010/main" val="1676534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07504" y="6021288"/>
            <a:ext cx="3192325" cy="276999"/>
          </a:xfrm>
          <a:prstGeom prst="rect">
            <a:avLst/>
          </a:prstGeom>
          <a:noFill/>
        </p:spPr>
        <p:txBody>
          <a:bodyPr wrap="none" rtlCol="0">
            <a:spAutoFit/>
          </a:bodyPr>
          <a:lstStyle/>
          <a:p>
            <a:r>
              <a:rPr lang="en-US" sz="1200" dirty="0" smtClean="0"/>
              <a:t>From Martin &amp; Wang, Nat. Rev. Genet. 2011</a:t>
            </a:r>
            <a:endParaRPr lang="en-US" sz="1200" dirty="0"/>
          </a:p>
        </p:txBody>
      </p:sp>
      <p:grpSp>
        <p:nvGrpSpPr>
          <p:cNvPr id="8" name="Group 7"/>
          <p:cNvGrpSpPr/>
          <p:nvPr/>
        </p:nvGrpSpPr>
        <p:grpSpPr>
          <a:xfrm>
            <a:off x="809058" y="615082"/>
            <a:ext cx="3717483" cy="629201"/>
            <a:chOff x="518160" y="3591107"/>
            <a:chExt cx="3717483" cy="629201"/>
          </a:xfrm>
        </p:grpSpPr>
        <p:sp>
          <p:nvSpPr>
            <p:cNvPr id="10" name="Rectangle 9"/>
            <p:cNvSpPr/>
            <p:nvPr/>
          </p:nvSpPr>
          <p:spPr>
            <a:xfrm>
              <a:off x="518160" y="3870960"/>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TextBox 8"/>
            <p:cNvSpPr txBox="1"/>
            <p:nvPr/>
          </p:nvSpPr>
          <p:spPr>
            <a:xfrm>
              <a:off x="559561" y="3591107"/>
              <a:ext cx="3676082" cy="400110"/>
            </a:xfrm>
            <a:prstGeom prst="rect">
              <a:avLst/>
            </a:prstGeom>
            <a:solidFill>
              <a:srgbClr val="FFFFFF"/>
            </a:solidFill>
          </p:spPr>
          <p:txBody>
            <a:bodyPr wrap="none" rtlCol="0">
              <a:spAutoFit/>
            </a:bodyPr>
            <a:lstStyle/>
            <a:p>
              <a:r>
                <a:rPr lang="en-US" sz="2000" b="1" dirty="0" smtClean="0"/>
                <a:t>Collapse the de </a:t>
              </a:r>
              <a:r>
                <a:rPr lang="en-US" sz="2000" b="1" dirty="0" err="1" smtClean="0"/>
                <a:t>Bruijn</a:t>
              </a:r>
              <a:r>
                <a:rPr lang="en-US" sz="2000" b="1" dirty="0" smtClean="0"/>
                <a:t> graph</a:t>
              </a:r>
              <a:endParaRPr lang="en-US" sz="2000" b="1" dirty="0"/>
            </a:p>
          </p:txBody>
        </p:sp>
      </p:grpSp>
      <p:sp>
        <p:nvSpPr>
          <p:cNvPr id="2" name="TextBox 1"/>
          <p:cNvSpPr txBox="1"/>
          <p:nvPr/>
        </p:nvSpPr>
        <p:spPr>
          <a:xfrm>
            <a:off x="809058" y="2295254"/>
            <a:ext cx="2479715" cy="400110"/>
          </a:xfrm>
          <a:prstGeom prst="rect">
            <a:avLst/>
          </a:prstGeom>
          <a:solidFill>
            <a:srgbClr val="FFFFFF"/>
          </a:solidFill>
        </p:spPr>
        <p:txBody>
          <a:bodyPr wrap="none" rtlCol="0">
            <a:spAutoFit/>
          </a:bodyPr>
          <a:lstStyle/>
          <a:p>
            <a:r>
              <a:rPr lang="en-US" sz="2000" b="1" dirty="0" smtClean="0"/>
              <a:t>Traverse the graph</a:t>
            </a:r>
            <a:endParaRPr lang="en-US" sz="2000" b="1" dirty="0"/>
          </a:p>
        </p:txBody>
      </p:sp>
      <p:sp>
        <p:nvSpPr>
          <p:cNvPr id="11" name="Rectangle 10"/>
          <p:cNvSpPr/>
          <p:nvPr/>
        </p:nvSpPr>
        <p:spPr>
          <a:xfrm>
            <a:off x="282243" y="2664426"/>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TextBox 11"/>
          <p:cNvSpPr txBox="1"/>
          <p:nvPr/>
        </p:nvSpPr>
        <p:spPr>
          <a:xfrm>
            <a:off x="809058" y="4714087"/>
            <a:ext cx="3862180" cy="400110"/>
          </a:xfrm>
          <a:prstGeom prst="rect">
            <a:avLst/>
          </a:prstGeom>
          <a:solidFill>
            <a:srgbClr val="FFFFFF"/>
          </a:solidFill>
        </p:spPr>
        <p:txBody>
          <a:bodyPr wrap="none" rtlCol="0">
            <a:spAutoFit/>
          </a:bodyPr>
          <a:lstStyle/>
          <a:p>
            <a:r>
              <a:rPr lang="en-US" sz="2000" b="1" dirty="0" smtClean="0"/>
              <a:t>Assemble Transcript Isoforms</a:t>
            </a:r>
            <a:endParaRPr lang="en-US" sz="2000" b="1" dirty="0"/>
          </a:p>
        </p:txBody>
      </p:sp>
      <p:sp>
        <p:nvSpPr>
          <p:cNvPr id="13" name="Rectangle 12"/>
          <p:cNvSpPr/>
          <p:nvPr/>
        </p:nvSpPr>
        <p:spPr>
          <a:xfrm>
            <a:off x="562935" y="5083419"/>
            <a:ext cx="1829580" cy="34934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3155860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1" y="236160"/>
            <a:ext cx="8229600" cy="1143000"/>
          </a:xfrm>
        </p:spPr>
        <p:txBody>
          <a:bodyPr>
            <a:noAutofit/>
          </a:bodyPr>
          <a:lstStyle/>
          <a:p>
            <a:r>
              <a:rPr lang="en-US" sz="2000" b="1" dirty="0" smtClean="0"/>
              <a:t>Contrasting Genome and Transcriptome </a:t>
            </a:r>
            <a:r>
              <a:rPr lang="en-US" sz="2800" b="1" i="1" dirty="0" smtClean="0"/>
              <a:t>De novo </a:t>
            </a:r>
            <a:r>
              <a:rPr lang="en-US" sz="2000" b="1" dirty="0" smtClean="0"/>
              <a:t>Assembly</a:t>
            </a:r>
            <a:endParaRPr lang="en-US" sz="2000" b="1" dirty="0"/>
          </a:p>
        </p:txBody>
      </p:sp>
      <p:sp>
        <p:nvSpPr>
          <p:cNvPr id="4" name="TextBox 3"/>
          <p:cNvSpPr txBox="1"/>
          <p:nvPr/>
        </p:nvSpPr>
        <p:spPr>
          <a:xfrm>
            <a:off x="521197" y="1719753"/>
            <a:ext cx="2492990" cy="400110"/>
          </a:xfrm>
          <a:prstGeom prst="rect">
            <a:avLst/>
          </a:prstGeom>
          <a:noFill/>
        </p:spPr>
        <p:txBody>
          <a:bodyPr wrap="none" rtlCol="0">
            <a:spAutoFit/>
          </a:bodyPr>
          <a:lstStyle/>
          <a:p>
            <a:r>
              <a:rPr lang="en-US" sz="2000" b="1" u="sng" dirty="0" smtClean="0"/>
              <a:t>Genome Assembly</a:t>
            </a:r>
            <a:endParaRPr lang="en-US" sz="2000" b="1" u="sng" dirty="0"/>
          </a:p>
        </p:txBody>
      </p:sp>
      <p:sp>
        <p:nvSpPr>
          <p:cNvPr id="5" name="TextBox 4"/>
          <p:cNvSpPr txBox="1"/>
          <p:nvPr/>
        </p:nvSpPr>
        <p:spPr>
          <a:xfrm>
            <a:off x="4435701" y="1694097"/>
            <a:ext cx="3236784" cy="400110"/>
          </a:xfrm>
          <a:prstGeom prst="rect">
            <a:avLst/>
          </a:prstGeom>
          <a:noFill/>
        </p:spPr>
        <p:txBody>
          <a:bodyPr wrap="none" rtlCol="0">
            <a:spAutoFit/>
          </a:bodyPr>
          <a:lstStyle/>
          <a:p>
            <a:r>
              <a:rPr lang="en-US" sz="2000" b="1" u="sng" dirty="0" err="1" smtClean="0"/>
              <a:t>Transcriptome</a:t>
            </a:r>
            <a:r>
              <a:rPr lang="en-US" sz="2000" b="1" u="sng" dirty="0" smtClean="0"/>
              <a:t> Assembly</a:t>
            </a:r>
            <a:endParaRPr lang="en-US" sz="2000" b="1" u="sng" dirty="0"/>
          </a:p>
        </p:txBody>
      </p:sp>
      <p:grpSp>
        <p:nvGrpSpPr>
          <p:cNvPr id="17" name="Group 16"/>
          <p:cNvGrpSpPr/>
          <p:nvPr/>
        </p:nvGrpSpPr>
        <p:grpSpPr>
          <a:xfrm>
            <a:off x="235164" y="2284171"/>
            <a:ext cx="8908836" cy="369332"/>
            <a:chOff x="235164" y="2284171"/>
            <a:chExt cx="8908836" cy="369332"/>
          </a:xfrm>
        </p:grpSpPr>
        <p:sp>
          <p:nvSpPr>
            <p:cNvPr id="6" name="TextBox 5"/>
            <p:cNvSpPr txBox="1"/>
            <p:nvPr/>
          </p:nvSpPr>
          <p:spPr>
            <a:xfrm>
              <a:off x="235164" y="2284171"/>
              <a:ext cx="3892618" cy="369332"/>
            </a:xfrm>
            <a:prstGeom prst="rect">
              <a:avLst/>
            </a:prstGeom>
            <a:noFill/>
          </p:spPr>
          <p:txBody>
            <a:bodyPr wrap="square" rtlCol="0">
              <a:spAutoFit/>
            </a:bodyPr>
            <a:lstStyle/>
            <a:p>
              <a:pPr marL="285750" indent="-285750">
                <a:buFont typeface="Arial"/>
                <a:buChar char="•"/>
              </a:pPr>
              <a:r>
                <a:rPr lang="en-US" sz="1800" dirty="0" smtClean="0"/>
                <a:t>Uniform coverage</a:t>
              </a:r>
            </a:p>
          </p:txBody>
        </p:sp>
        <p:sp>
          <p:nvSpPr>
            <p:cNvPr id="7" name="TextBox 6"/>
            <p:cNvSpPr txBox="1"/>
            <p:nvPr/>
          </p:nvSpPr>
          <p:spPr>
            <a:xfrm>
              <a:off x="4146305" y="2284171"/>
              <a:ext cx="4997695" cy="369332"/>
            </a:xfrm>
            <a:prstGeom prst="rect">
              <a:avLst/>
            </a:prstGeom>
            <a:noFill/>
          </p:spPr>
          <p:txBody>
            <a:bodyPr wrap="square" rtlCol="0">
              <a:spAutoFit/>
            </a:bodyPr>
            <a:lstStyle/>
            <a:p>
              <a:pPr marL="285750" indent="-285750">
                <a:buFont typeface="Arial"/>
                <a:buChar char="•"/>
              </a:pPr>
              <a:r>
                <a:rPr lang="en-US" sz="1800" dirty="0" smtClean="0"/>
                <a:t>Exponentially distributed coverage levels</a:t>
              </a:r>
            </a:p>
          </p:txBody>
        </p:sp>
      </p:grpSp>
      <p:cxnSp>
        <p:nvCxnSpPr>
          <p:cNvPr id="12" name="Straight Connector 11"/>
          <p:cNvCxnSpPr/>
          <p:nvPr/>
        </p:nvCxnSpPr>
        <p:spPr>
          <a:xfrm>
            <a:off x="3977038" y="171975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35164" y="2957318"/>
            <a:ext cx="8263615" cy="369332"/>
            <a:chOff x="235164" y="2957318"/>
            <a:chExt cx="8263615" cy="369332"/>
          </a:xfrm>
        </p:grpSpPr>
        <p:sp>
          <p:nvSpPr>
            <p:cNvPr id="3" name="TextBox 2"/>
            <p:cNvSpPr txBox="1"/>
            <p:nvPr/>
          </p:nvSpPr>
          <p:spPr>
            <a:xfrm>
              <a:off x="235164" y="2957318"/>
              <a:ext cx="2962317" cy="369332"/>
            </a:xfrm>
            <a:prstGeom prst="rect">
              <a:avLst/>
            </a:prstGeom>
            <a:noFill/>
          </p:spPr>
          <p:txBody>
            <a:bodyPr wrap="square" rtlCol="0">
              <a:spAutoFit/>
            </a:bodyPr>
            <a:lstStyle/>
            <a:p>
              <a:pPr marL="285750" indent="-285750">
                <a:buFont typeface="Arial"/>
                <a:buChar char="•"/>
              </a:pPr>
              <a:r>
                <a:rPr lang="en-US" sz="1800" dirty="0" smtClean="0"/>
                <a:t>Single </a:t>
              </a:r>
              <a:r>
                <a:rPr lang="en-US" sz="1800" dirty="0" err="1" smtClean="0"/>
                <a:t>contig</a:t>
              </a:r>
              <a:r>
                <a:rPr lang="en-US" sz="1800" dirty="0" smtClean="0"/>
                <a:t> per locus</a:t>
              </a:r>
            </a:p>
          </p:txBody>
        </p:sp>
        <p:sp>
          <p:nvSpPr>
            <p:cNvPr id="10" name="TextBox 9"/>
            <p:cNvSpPr txBox="1"/>
            <p:nvPr/>
          </p:nvSpPr>
          <p:spPr>
            <a:xfrm>
              <a:off x="4146305" y="2957318"/>
              <a:ext cx="4352474" cy="369332"/>
            </a:xfrm>
            <a:prstGeom prst="rect">
              <a:avLst/>
            </a:prstGeom>
            <a:noFill/>
          </p:spPr>
          <p:txBody>
            <a:bodyPr wrap="none" rtlCol="0">
              <a:spAutoFit/>
            </a:bodyPr>
            <a:lstStyle/>
            <a:p>
              <a:pPr marL="285750" indent="-285750">
                <a:buFont typeface="Arial"/>
                <a:buChar char="•"/>
              </a:pPr>
              <a:r>
                <a:rPr lang="en-US" sz="1800" dirty="0" smtClean="0"/>
                <a:t>Multiple </a:t>
              </a:r>
              <a:r>
                <a:rPr lang="en-US" sz="1800" dirty="0" err="1" smtClean="0"/>
                <a:t>contigs</a:t>
              </a:r>
              <a:r>
                <a:rPr lang="en-US" sz="1800" dirty="0" smtClean="0"/>
                <a:t> per locus (alt splicing)</a:t>
              </a:r>
              <a:endParaRPr lang="en-US" sz="1800" dirty="0"/>
            </a:p>
          </p:txBody>
        </p:sp>
      </p:grpSp>
      <p:grpSp>
        <p:nvGrpSpPr>
          <p:cNvPr id="15" name="Group 14"/>
          <p:cNvGrpSpPr/>
          <p:nvPr/>
        </p:nvGrpSpPr>
        <p:grpSpPr>
          <a:xfrm>
            <a:off x="235163" y="3567486"/>
            <a:ext cx="8908837" cy="646331"/>
            <a:chOff x="235163" y="3567486"/>
            <a:chExt cx="8908837" cy="646331"/>
          </a:xfrm>
        </p:grpSpPr>
        <p:sp>
          <p:nvSpPr>
            <p:cNvPr id="8" name="TextBox 7"/>
            <p:cNvSpPr txBox="1"/>
            <p:nvPr/>
          </p:nvSpPr>
          <p:spPr>
            <a:xfrm>
              <a:off x="235163" y="3567486"/>
              <a:ext cx="3663483" cy="646331"/>
            </a:xfrm>
            <a:prstGeom prst="rect">
              <a:avLst/>
            </a:prstGeom>
            <a:noFill/>
          </p:spPr>
          <p:txBody>
            <a:bodyPr wrap="square" rtlCol="0">
              <a:spAutoFit/>
            </a:bodyPr>
            <a:lstStyle/>
            <a:p>
              <a:pPr marL="285750" indent="-285750">
                <a:buFont typeface="Arial"/>
                <a:buChar char="•"/>
              </a:pPr>
              <a:r>
                <a:rPr lang="en-US" sz="1800" dirty="0" smtClean="0"/>
                <a:t>Assemble small numbers of large Mb-length chromosomes</a:t>
              </a:r>
            </a:p>
          </p:txBody>
        </p:sp>
        <p:sp>
          <p:nvSpPr>
            <p:cNvPr id="11" name="TextBox 10"/>
            <p:cNvSpPr txBox="1"/>
            <p:nvPr/>
          </p:nvSpPr>
          <p:spPr>
            <a:xfrm>
              <a:off x="4127782" y="3567486"/>
              <a:ext cx="5016218" cy="646331"/>
            </a:xfrm>
            <a:prstGeom prst="rect">
              <a:avLst/>
            </a:prstGeom>
            <a:noFill/>
          </p:spPr>
          <p:txBody>
            <a:bodyPr wrap="square" rtlCol="0">
              <a:spAutoFit/>
            </a:bodyPr>
            <a:lstStyle/>
            <a:p>
              <a:pPr marL="342900" indent="-342900">
                <a:buFont typeface="Arial"/>
                <a:buChar char="•"/>
              </a:pPr>
              <a:r>
                <a:rPr lang="en-US" sz="1800" dirty="0" smtClean="0"/>
                <a:t>Assemble many thousands of Kb-length transcripts</a:t>
              </a:r>
            </a:p>
          </p:txBody>
        </p:sp>
      </p:grpSp>
      <p:grpSp>
        <p:nvGrpSpPr>
          <p:cNvPr id="14" name="Group 13"/>
          <p:cNvGrpSpPr/>
          <p:nvPr/>
        </p:nvGrpSpPr>
        <p:grpSpPr>
          <a:xfrm>
            <a:off x="235164" y="4611387"/>
            <a:ext cx="7391581" cy="369332"/>
            <a:chOff x="235164" y="4611387"/>
            <a:chExt cx="7391581" cy="369332"/>
          </a:xfrm>
        </p:grpSpPr>
        <p:sp>
          <p:nvSpPr>
            <p:cNvPr id="9" name="TextBox 8"/>
            <p:cNvSpPr txBox="1"/>
            <p:nvPr/>
          </p:nvSpPr>
          <p:spPr>
            <a:xfrm>
              <a:off x="235164" y="4611387"/>
              <a:ext cx="2907812" cy="369332"/>
            </a:xfrm>
            <a:prstGeom prst="rect">
              <a:avLst/>
            </a:prstGeom>
            <a:noFill/>
          </p:spPr>
          <p:txBody>
            <a:bodyPr wrap="square" rtlCol="0">
              <a:spAutoFit/>
            </a:bodyPr>
            <a:lstStyle/>
            <a:p>
              <a:pPr marL="285750" indent="-285750">
                <a:buFont typeface="Arial"/>
                <a:buChar char="•"/>
              </a:pPr>
              <a:r>
                <a:rPr lang="en-US" sz="1800" dirty="0" smtClean="0"/>
                <a:t>Double-stranded data</a:t>
              </a:r>
            </a:p>
          </p:txBody>
        </p:sp>
        <p:sp>
          <p:nvSpPr>
            <p:cNvPr id="13" name="TextBox 12"/>
            <p:cNvSpPr txBox="1"/>
            <p:nvPr/>
          </p:nvSpPr>
          <p:spPr>
            <a:xfrm>
              <a:off x="4146305" y="4611387"/>
              <a:ext cx="3480440" cy="369332"/>
            </a:xfrm>
            <a:prstGeom prst="rect">
              <a:avLst/>
            </a:prstGeom>
            <a:noFill/>
          </p:spPr>
          <p:txBody>
            <a:bodyPr wrap="none" rtlCol="0">
              <a:spAutoFit/>
            </a:bodyPr>
            <a:lstStyle/>
            <a:p>
              <a:pPr marL="285750" indent="-285750">
                <a:buFont typeface="Arial"/>
                <a:buChar char="•"/>
              </a:pPr>
              <a:r>
                <a:rPr lang="en-US" sz="1800" dirty="0" smtClean="0"/>
                <a:t>Strand-specific data available</a:t>
              </a:r>
            </a:p>
          </p:txBody>
        </p:sp>
      </p:grpSp>
      <p:pic>
        <p:nvPicPr>
          <p:cNvPr id="18" name="Picture 17" descr="TrinitySimpleLogo.jpg"/>
          <p:cNvPicPr>
            <a:picLocks noChangeAspect="1"/>
          </p:cNvPicPr>
          <p:nvPr/>
        </p:nvPicPr>
        <p:blipFill>
          <a:blip r:embed="rId3"/>
          <a:stretch>
            <a:fillRect/>
          </a:stretch>
        </p:blipFill>
        <p:spPr>
          <a:xfrm>
            <a:off x="4311794" y="5328550"/>
            <a:ext cx="4529601" cy="899005"/>
          </a:xfrm>
          <a:prstGeom prst="rect">
            <a:avLst/>
          </a:prstGeom>
        </p:spPr>
      </p:pic>
    </p:spTree>
    <p:extLst>
      <p:ext uri="{BB962C8B-B14F-4D97-AF65-F5344CB8AC3E}">
        <p14:creationId xmlns:p14="http://schemas.microsoft.com/office/powerpoint/2010/main" val="3415425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noAutofit/>
          </a:bodyPr>
          <a:lstStyle/>
          <a:p>
            <a:r>
              <a:rPr lang="en-US" sz="2800" dirty="0" smtClean="0"/>
              <a:t>Trinity Aggregates Isolated Transcript Graphs</a:t>
            </a:r>
            <a:endParaRPr lang="en-US" sz="2800" dirty="0"/>
          </a:p>
        </p:txBody>
      </p:sp>
      <p:sp>
        <p:nvSpPr>
          <p:cNvPr id="4" name="Freeform 3"/>
          <p:cNvSpPr/>
          <p:nvPr/>
        </p:nvSpPr>
        <p:spPr>
          <a:xfrm>
            <a:off x="501196" y="2132856"/>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cxnSp>
        <p:nvCxnSpPr>
          <p:cNvPr id="45" name="Straight Connector 44"/>
          <p:cNvCxnSpPr/>
          <p:nvPr/>
        </p:nvCxnSpPr>
        <p:spPr>
          <a:xfrm>
            <a:off x="4199131" y="1768473"/>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71067" y="1196752"/>
            <a:ext cx="2442721" cy="646331"/>
          </a:xfrm>
          <a:prstGeom prst="rect">
            <a:avLst/>
          </a:prstGeom>
          <a:noFill/>
        </p:spPr>
        <p:txBody>
          <a:bodyPr wrap="none" rtlCol="0">
            <a:spAutoFit/>
          </a:bodyPr>
          <a:lstStyle/>
          <a:p>
            <a:pPr algn="ctr"/>
            <a:r>
              <a:rPr lang="en-US" sz="1800" b="1" dirty="0" smtClean="0"/>
              <a:t>Genome Assembly</a:t>
            </a:r>
          </a:p>
          <a:p>
            <a:pPr algn="ctr"/>
            <a:r>
              <a:rPr lang="en-US" sz="1800" dirty="0" smtClean="0"/>
              <a:t>Single Massive Graph</a:t>
            </a:r>
            <a:endParaRPr lang="en-US" sz="1800" dirty="0"/>
          </a:p>
        </p:txBody>
      </p:sp>
      <p:sp>
        <p:nvSpPr>
          <p:cNvPr id="46" name="TextBox 45"/>
          <p:cNvSpPr txBox="1"/>
          <p:nvPr/>
        </p:nvSpPr>
        <p:spPr>
          <a:xfrm>
            <a:off x="4575603" y="1196752"/>
            <a:ext cx="3698448" cy="646331"/>
          </a:xfrm>
          <a:prstGeom prst="rect">
            <a:avLst/>
          </a:prstGeom>
          <a:noFill/>
        </p:spPr>
        <p:txBody>
          <a:bodyPr wrap="none" rtlCol="0">
            <a:spAutoFit/>
          </a:bodyPr>
          <a:lstStyle/>
          <a:p>
            <a:pPr algn="ctr"/>
            <a:r>
              <a:rPr lang="en-US" sz="1800" b="1" dirty="0" smtClean="0"/>
              <a:t>Trinity </a:t>
            </a:r>
            <a:r>
              <a:rPr lang="en-US" sz="1800" b="1" dirty="0" err="1" smtClean="0"/>
              <a:t>Transcriptome</a:t>
            </a:r>
            <a:r>
              <a:rPr lang="en-US" sz="1800" b="1" dirty="0" smtClean="0"/>
              <a:t> Assembly</a:t>
            </a:r>
          </a:p>
          <a:p>
            <a:pPr algn="ctr"/>
            <a:r>
              <a:rPr lang="en-US" sz="1800" dirty="0" smtClean="0"/>
              <a:t>Many Thousands of Small Graphs</a:t>
            </a:r>
            <a:endParaRPr lang="en-US" sz="1800" dirty="0"/>
          </a:p>
        </p:txBody>
      </p:sp>
      <p:grpSp>
        <p:nvGrpSpPr>
          <p:cNvPr id="208" name="Group 207"/>
          <p:cNvGrpSpPr/>
          <p:nvPr/>
        </p:nvGrpSpPr>
        <p:grpSpPr>
          <a:xfrm>
            <a:off x="4859779" y="2072470"/>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grpSp>
      <p:sp>
        <p:nvSpPr>
          <p:cNvPr id="209" name="TextBox 208"/>
          <p:cNvSpPr txBox="1"/>
          <p:nvPr/>
        </p:nvSpPr>
        <p:spPr>
          <a:xfrm>
            <a:off x="4572000" y="5435932"/>
            <a:ext cx="4171372" cy="369332"/>
          </a:xfrm>
          <a:prstGeom prst="rect">
            <a:avLst/>
          </a:prstGeom>
          <a:noFill/>
        </p:spPr>
        <p:txBody>
          <a:bodyPr wrap="none" rtlCol="0">
            <a:spAutoFit/>
          </a:bodyPr>
          <a:lstStyle/>
          <a:p>
            <a:r>
              <a:rPr lang="en-US" sz="1800" dirty="0" smtClean="0"/>
              <a:t>Ideally, one graph per expressed gene.</a:t>
            </a:r>
            <a:endParaRPr lang="en-US" sz="1800" dirty="0"/>
          </a:p>
        </p:txBody>
      </p:sp>
      <p:sp>
        <p:nvSpPr>
          <p:cNvPr id="210" name="TextBox 209"/>
          <p:cNvSpPr txBox="1"/>
          <p:nvPr/>
        </p:nvSpPr>
        <p:spPr>
          <a:xfrm>
            <a:off x="334724" y="5445224"/>
            <a:ext cx="3661579" cy="369332"/>
          </a:xfrm>
          <a:prstGeom prst="rect">
            <a:avLst/>
          </a:prstGeom>
          <a:noFill/>
        </p:spPr>
        <p:txBody>
          <a:bodyPr wrap="none" rtlCol="0">
            <a:spAutoFit/>
          </a:bodyPr>
          <a:lstStyle/>
          <a:p>
            <a:r>
              <a:rPr lang="en-US" sz="1800" dirty="0" smtClean="0"/>
              <a:t>Entire chromosomes represented.</a:t>
            </a:r>
            <a:endParaRPr lang="en-US" sz="1800" dirty="0"/>
          </a:p>
        </p:txBody>
      </p:sp>
    </p:spTree>
    <p:extLst>
      <p:ext uri="{BB962C8B-B14F-4D97-AF65-F5344CB8AC3E}">
        <p14:creationId xmlns:p14="http://schemas.microsoft.com/office/powerpoint/2010/main" val="368392585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6727" y="-404912"/>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120403"/>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192363"/>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192363"/>
            <a:ext cx="1677511" cy="1677511"/>
          </a:xfrm>
          <a:prstGeom prst="rect">
            <a:avLst/>
          </a:prstGeom>
        </p:spPr>
      </p:pic>
      <p:sp>
        <p:nvSpPr>
          <p:cNvPr id="8" name="TextBox 7"/>
          <p:cNvSpPr txBox="1"/>
          <p:nvPr/>
        </p:nvSpPr>
        <p:spPr>
          <a:xfrm>
            <a:off x="450755" y="2898096"/>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2898096"/>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2886807"/>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827541"/>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38762"/>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145066"/>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355976" y="5949280"/>
            <a:ext cx="3136007" cy="369332"/>
          </a:xfrm>
          <a:prstGeom prst="rect">
            <a:avLst/>
          </a:prstGeom>
          <a:noFill/>
        </p:spPr>
        <p:txBody>
          <a:bodyPr wrap="none" rtlCol="0">
            <a:spAutoFit/>
          </a:bodyPr>
          <a:lstStyle/>
          <a:p>
            <a:r>
              <a:rPr lang="en-US" sz="1800" dirty="0" smtClean="0"/>
              <a:t>Thousands of disjoint graphs</a:t>
            </a:r>
            <a:endParaRPr lang="en-US" sz="1800" dirty="0"/>
          </a:p>
        </p:txBody>
      </p:sp>
    </p:spTree>
    <p:extLst>
      <p:ext uri="{BB962C8B-B14F-4D97-AF65-F5344CB8AC3E}">
        <p14:creationId xmlns:p14="http://schemas.microsoft.com/office/powerpoint/2010/main" val="168710567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14" name="TextBox 13"/>
          <p:cNvSpPr txBox="1"/>
          <p:nvPr/>
        </p:nvSpPr>
        <p:spPr>
          <a:xfrm>
            <a:off x="3344309" y="242585"/>
            <a:ext cx="2248125" cy="784830"/>
          </a:xfrm>
          <a:prstGeom prst="rect">
            <a:avLst/>
          </a:prstGeom>
          <a:noFill/>
        </p:spPr>
        <p:txBody>
          <a:bodyPr wrap="none" rtlCol="0">
            <a:spAutoFit/>
          </a:bodyPr>
          <a:lstStyle/>
          <a:p>
            <a:pPr defTabSz="457200" fontAlgn="auto">
              <a:spcBef>
                <a:spcPts val="0"/>
              </a:spcBef>
              <a:spcAft>
                <a:spcPts val="0"/>
              </a:spcAft>
            </a:pPr>
            <a:r>
              <a:rPr lang="en-US" sz="4500" dirty="0" smtClean="0">
                <a:solidFill>
                  <a:srgbClr val="4F81BD">
                    <a:lumMod val="75000"/>
                  </a:srgbClr>
                </a:solidFill>
                <a:latin typeface="Calibri"/>
                <a:ea typeface="+mn-ea"/>
                <a:cs typeface="+mn-cs"/>
              </a:rPr>
              <a:t>Chrysalis</a:t>
            </a:r>
            <a:endParaRPr lang="en-US" sz="4500" dirty="0">
              <a:solidFill>
                <a:srgbClr val="4F81BD">
                  <a:lumMod val="75000"/>
                </a:srgbClr>
              </a:solidFill>
              <a:latin typeface="Calibri"/>
              <a:ea typeface="+mn-ea"/>
              <a:cs typeface="+mn-cs"/>
            </a:endParaRPr>
          </a:p>
        </p:txBody>
      </p:sp>
      <p:sp>
        <p:nvSpPr>
          <p:cNvPr id="9" name="TextBox 8"/>
          <p:cNvSpPr txBox="1"/>
          <p:nvPr/>
        </p:nvSpPr>
        <p:spPr>
          <a:xfrm>
            <a:off x="563553" y="3369851"/>
            <a:ext cx="2368582" cy="800219"/>
          </a:xfrm>
          <a:prstGeom prst="rect">
            <a:avLst/>
          </a:prstGeom>
          <a:noFill/>
        </p:spPr>
        <p:txBody>
          <a:bodyPr wrap="none" rtlCol="0">
            <a:spAutoFit/>
          </a:bodyPr>
          <a:lstStyle/>
          <a:p>
            <a:pPr defTabSz="457200" fontAlgn="auto">
              <a:spcBef>
                <a:spcPts val="0"/>
              </a:spcBef>
              <a:spcAft>
                <a:spcPts val="0"/>
              </a:spcAft>
            </a:pPr>
            <a:r>
              <a:rPr lang="en-US" sz="2300" dirty="0" smtClean="0">
                <a:solidFill>
                  <a:prstClr val="black"/>
                </a:solidFill>
                <a:latin typeface="Calibri"/>
                <a:ea typeface="+mn-ea"/>
                <a:cs typeface="+mn-cs"/>
              </a:rPr>
              <a:t>Integrate </a:t>
            </a:r>
            <a:r>
              <a:rPr lang="en-US" sz="2300" dirty="0" err="1" smtClean="0">
                <a:solidFill>
                  <a:prstClr val="black"/>
                </a:solidFill>
                <a:latin typeface="Calibri"/>
                <a:ea typeface="+mn-ea"/>
                <a:cs typeface="+mn-cs"/>
              </a:rPr>
              <a:t>isoforms</a:t>
            </a:r>
            <a:endParaRPr lang="en-US" sz="2300" dirty="0" smtClean="0">
              <a:solidFill>
                <a:prstClr val="black"/>
              </a:solidFill>
              <a:latin typeface="Calibri"/>
              <a:ea typeface="+mn-ea"/>
              <a:cs typeface="+mn-cs"/>
            </a:endParaRPr>
          </a:p>
          <a:p>
            <a:pPr defTabSz="457200" fontAlgn="auto">
              <a:spcBef>
                <a:spcPts val="0"/>
              </a:spcBef>
              <a:spcAft>
                <a:spcPts val="0"/>
              </a:spcAft>
            </a:pPr>
            <a:r>
              <a:rPr lang="en-US" sz="2300" dirty="0" smtClean="0">
                <a:solidFill>
                  <a:prstClr val="black"/>
                </a:solidFill>
                <a:latin typeface="Calibri"/>
                <a:ea typeface="+mn-ea"/>
                <a:cs typeface="+mn-cs"/>
              </a:rPr>
              <a:t>via k-1 overlaps</a:t>
            </a:r>
            <a:endParaRPr lang="en-US" sz="2300" dirty="0">
              <a:solidFill>
                <a:prstClr val="black"/>
              </a:solidFill>
              <a:latin typeface="Calibri"/>
              <a:ea typeface="+mn-ea"/>
              <a:cs typeface="+mn-cs"/>
            </a:endParaRPr>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15" name="TextBox 14"/>
            <p:cNvSpPr txBox="1"/>
            <p:nvPr/>
          </p:nvSpPr>
          <p:spPr>
            <a:xfrm>
              <a:off x="4861828" y="3629864"/>
              <a:ext cx="2274982"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Build de </a:t>
              </a:r>
              <a:r>
                <a:rPr lang="en-US" sz="1800" dirty="0" err="1" smtClean="0">
                  <a:solidFill>
                    <a:prstClr val="black"/>
                  </a:solidFill>
                  <a:latin typeface="Calibri"/>
                  <a:ea typeface="+mn-ea"/>
                  <a:cs typeface="+mn-cs"/>
                </a:rPr>
                <a:t>Bruijn</a:t>
              </a:r>
              <a:r>
                <a:rPr lang="en-US" sz="1800" dirty="0" smtClean="0">
                  <a:solidFill>
                    <a:prstClr val="black"/>
                  </a:solidFill>
                  <a:latin typeface="Calibri"/>
                  <a:ea typeface="+mn-ea"/>
                  <a:cs typeface="+mn-cs"/>
                </a:rPr>
                <a:t> Graphs</a:t>
              </a:r>
            </a:p>
            <a:p>
              <a:pPr defTabSz="457200" fontAlgn="auto">
                <a:spcBef>
                  <a:spcPts val="0"/>
                </a:spcBef>
                <a:spcAft>
                  <a:spcPts val="0"/>
                </a:spcAft>
              </a:pPr>
              <a:r>
                <a:rPr lang="en-US" sz="1800" dirty="0" smtClean="0">
                  <a:solidFill>
                    <a:prstClr val="black"/>
                  </a:solidFill>
                  <a:latin typeface="Calibri"/>
                  <a:ea typeface="+mn-ea"/>
                  <a:cs typeface="+mn-cs"/>
                </a:rPr>
                <a:t>(ideally, one per gene)</a:t>
              </a:r>
              <a:endParaRPr lang="en-US" sz="1800" dirty="0">
                <a:solidFill>
                  <a:prstClr val="black"/>
                </a:solidFill>
                <a:latin typeface="Calibri"/>
                <a:ea typeface="+mn-ea"/>
                <a:cs typeface="+mn-cs"/>
              </a:endParaRPr>
            </a:p>
          </p:txBody>
        </p:sp>
      </p:grpSp>
      <p:grpSp>
        <p:nvGrpSpPr>
          <p:cNvPr id="17" name="Group 16"/>
          <p:cNvGrpSpPr/>
          <p:nvPr/>
        </p:nvGrpSpPr>
        <p:grpSpPr>
          <a:xfrm>
            <a:off x="0" y="6396038"/>
            <a:ext cx="9144000" cy="461962"/>
            <a:chOff x="0" y="6396038"/>
            <a:chExt cx="9144000" cy="461962"/>
          </a:xfrm>
        </p:grpSpPr>
        <p:sp>
          <p:nvSpPr>
            <p:cNvPr id="18" name="Rectangle 1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9" name="TextBox 1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20" name="TextBox 1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770305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nvGrpSpPr>
            <p:cNvPr id="6" name="Group 5"/>
            <p:cNvGrpSpPr/>
            <p:nvPr/>
          </p:nvGrpSpPr>
          <p:grpSpPr>
            <a:xfrm rot="16200000">
              <a:off x="6058006" y="4340447"/>
              <a:ext cx="1551535" cy="1517477"/>
              <a:chOff x="4451222" y="2334611"/>
              <a:chExt cx="4059146" cy="3970038"/>
            </a:xfrm>
          </p:grpSpPr>
          <p:sp>
            <p:nvSpPr>
              <p:cNvPr id="127" name="Freeform 126"/>
              <p:cNvSpPr/>
              <p:nvPr/>
            </p:nvSpPr>
            <p:spPr>
              <a:xfrm>
                <a:off x="4795218" y="2334611"/>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4" name="Freeform 123"/>
              <p:cNvSpPr/>
              <p:nvPr/>
            </p:nvSpPr>
            <p:spPr>
              <a:xfrm>
                <a:off x="7975454" y="340406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
        <p:nvSpPr>
          <p:cNvPr id="208" name="Freeform 207"/>
          <p:cNvSpPr/>
          <p:nvPr/>
        </p:nvSpPr>
        <p:spPr>
          <a:xfrm rot="10800000" flipV="1">
            <a:off x="504945" y="2216796"/>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09" name="Freeform 208"/>
          <p:cNvSpPr/>
          <p:nvPr/>
        </p:nvSpPr>
        <p:spPr>
          <a:xfrm rot="10800000" flipV="1">
            <a:off x="8421543" y="3280059"/>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0" name="Freeform 209"/>
          <p:cNvSpPr/>
          <p:nvPr/>
        </p:nvSpPr>
        <p:spPr>
          <a:xfrm rot="11416296">
            <a:off x="249187" y="3107732"/>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1" name="Freeform 210"/>
          <p:cNvSpPr/>
          <p:nvPr/>
        </p:nvSpPr>
        <p:spPr>
          <a:xfrm rot="11416296">
            <a:off x="8687977" y="4212414"/>
            <a:ext cx="221650" cy="545721"/>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2" name="Freeform 211"/>
          <p:cNvSpPr/>
          <p:nvPr/>
        </p:nvSpPr>
        <p:spPr>
          <a:xfrm>
            <a:off x="4892542" y="886784"/>
            <a:ext cx="360489" cy="356084"/>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
        <p:nvSpPr>
          <p:cNvPr id="213" name="Freeform 212"/>
          <p:cNvSpPr/>
          <p:nvPr/>
        </p:nvSpPr>
        <p:spPr>
          <a:xfrm rot="10800000">
            <a:off x="4302167" y="6316403"/>
            <a:ext cx="327473" cy="31066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en-US" sz="1800">
              <a:solidFill>
                <a:prstClr val="black"/>
              </a:solidFill>
              <a:latin typeface="Calibri"/>
            </a:endParaRPr>
          </a:p>
        </p:txBody>
      </p:sp>
    </p:spTree>
    <p:extLst>
      <p:ext uri="{BB962C8B-B14F-4D97-AF65-F5344CB8AC3E}">
        <p14:creationId xmlns:p14="http://schemas.microsoft.com/office/powerpoint/2010/main" val="356338841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t>
            </a:r>
            <a:r>
              <a:rPr lang="en-US" sz="1800" dirty="0" err="1" smtClean="0">
                <a:solidFill>
                  <a:prstClr val="black"/>
                </a:solidFill>
                <a:latin typeface="Calibri"/>
                <a:ea typeface="+mn-ea"/>
                <a:cs typeface="+mn-cs"/>
              </a:rPr>
              <a:t>isoforms</a:t>
            </a:r>
            <a:r>
              <a:rPr lang="en-US" sz="1800" dirty="0" smtClean="0">
                <a:solidFill>
                  <a:prstClr val="black"/>
                </a:solidFill>
                <a:latin typeface="Calibri"/>
                <a:ea typeface="+mn-ea"/>
                <a:cs typeface="+mn-cs"/>
              </a:rPr>
              <a:t> and </a:t>
            </a:r>
            <a:r>
              <a:rPr lang="en-US" sz="1800" dirty="0" err="1" smtClean="0">
                <a:solidFill>
                  <a:prstClr val="black"/>
                </a:solidFill>
                <a:latin typeface="Calibri"/>
                <a:ea typeface="+mn-ea"/>
                <a:cs typeface="+mn-cs"/>
              </a:rPr>
              <a:t>paralogs</a:t>
            </a:r>
            <a:r>
              <a:rPr lang="en-US" sz="1800" dirty="0" smtClean="0">
                <a:solidFill>
                  <a:prstClr val="black"/>
                </a:solidFill>
                <a:latin typeface="Calibri"/>
                <a:ea typeface="+mn-ea"/>
                <a:cs typeface="+mn-cs"/>
              </a:rPr>
              <a:t>)</a:t>
            </a:r>
            <a:endParaRPr lang="en-US" sz="1800" dirty="0">
              <a:solidFill>
                <a:prstClr val="black"/>
              </a:solidFill>
              <a:latin typeface="Calibri"/>
              <a:ea typeface="+mn-ea"/>
              <a:cs typeface="+mn-cs"/>
            </a:endParaRPr>
          </a:p>
        </p:txBody>
      </p:sp>
      <p:grpSp>
        <p:nvGrpSpPr>
          <p:cNvPr id="5" name="Group 4"/>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49341715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Butterfly’s Compacted</a:t>
            </a:r>
            <a:br>
              <a:rPr lang="en-US" sz="1800" dirty="0" smtClean="0">
                <a:solidFill>
                  <a:prstClr val="black"/>
                </a:solidFill>
                <a:latin typeface="Calibri"/>
                <a:ea typeface="+mn-ea"/>
                <a:cs typeface="+mn-cs"/>
              </a:rPr>
            </a:br>
            <a:r>
              <a:rPr lang="en-US" sz="1800" dirty="0" smtClean="0">
                <a:solidFill>
                  <a:prstClr val="black"/>
                </a:solidFill>
                <a:latin typeface="Calibri"/>
                <a:ea typeface="+mn-ea"/>
                <a:cs typeface="+mn-cs"/>
              </a:rPr>
              <a:t>Sequence Graph</a:t>
            </a:r>
            <a:endParaRPr lang="en-US" sz="1800" dirty="0">
              <a:solidFill>
                <a:prstClr val="black"/>
              </a:solidFill>
              <a:latin typeface="Calibri"/>
              <a:ea typeface="+mn-ea"/>
              <a:cs typeface="+mn-cs"/>
            </a:endParaRPr>
          </a:p>
        </p:txBody>
      </p:sp>
      <p:sp>
        <p:nvSpPr>
          <p:cNvPr id="4" name="TextBox 3"/>
          <p:cNvSpPr txBox="1"/>
          <p:nvPr/>
        </p:nvSpPr>
        <p:spPr>
          <a:xfrm>
            <a:off x="301230" y="3183213"/>
            <a:ext cx="263405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Reconstructed Transcripts</a:t>
            </a:r>
            <a:endParaRPr lang="en-US" sz="1800" dirty="0">
              <a:solidFill>
                <a:prstClr val="black"/>
              </a:solidFill>
              <a:latin typeface="Calibri"/>
              <a:ea typeface="+mn-ea"/>
              <a:cs typeface="+mn-cs"/>
            </a:endParaRPr>
          </a:p>
        </p:txBody>
      </p:sp>
      <p:sp>
        <p:nvSpPr>
          <p:cNvPr id="10" name="TextBox 9"/>
          <p:cNvSpPr txBox="1"/>
          <p:nvPr/>
        </p:nvSpPr>
        <p:spPr>
          <a:xfrm>
            <a:off x="306354" y="4395166"/>
            <a:ext cx="269406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Aligned to Mouse Genome</a:t>
            </a:r>
            <a:endParaRPr lang="en-US" sz="1800" dirty="0">
              <a:solidFill>
                <a:prstClr val="black"/>
              </a:solidFill>
              <a:latin typeface="Calibri"/>
              <a:ea typeface="+mn-ea"/>
              <a:cs typeface="+mn-cs"/>
            </a:endParaRPr>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pic>
        <p:nvPicPr>
          <p:cNvPr id="9" name="Picture 8"/>
          <p:cNvPicPr>
            <a:picLocks noChangeAspect="1"/>
          </p:cNvPicPr>
          <p:nvPr/>
        </p:nvPicPr>
        <p:blipFill>
          <a:blip r:embed="rId6"/>
          <a:stretch>
            <a:fillRect/>
          </a:stretch>
        </p:blipFill>
        <p:spPr>
          <a:xfrm>
            <a:off x="61990" y="5445224"/>
            <a:ext cx="777468" cy="888535"/>
          </a:xfrm>
          <a:prstGeom prst="rect">
            <a:avLst/>
          </a:prstGeom>
        </p:spPr>
      </p:pic>
      <p:grpSp>
        <p:nvGrpSpPr>
          <p:cNvPr id="12" name="Group 11"/>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 name="TextBox 14"/>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10683980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Butterfly’s Compacted</a:t>
            </a:r>
            <a:br>
              <a:rPr lang="en-US" sz="1800" dirty="0" smtClean="0">
                <a:solidFill>
                  <a:prstClr val="black"/>
                </a:solidFill>
                <a:latin typeface="Calibri"/>
                <a:ea typeface="+mn-ea"/>
                <a:cs typeface="+mn-cs"/>
              </a:rPr>
            </a:br>
            <a:r>
              <a:rPr lang="en-US" sz="1800" dirty="0" smtClean="0">
                <a:solidFill>
                  <a:prstClr val="black"/>
                </a:solidFill>
                <a:latin typeface="Calibri"/>
                <a:ea typeface="+mn-ea"/>
                <a:cs typeface="+mn-cs"/>
              </a:rPr>
              <a:t>Sequence Graph</a:t>
            </a:r>
            <a:endParaRPr lang="en-US" sz="1800" dirty="0">
              <a:solidFill>
                <a:prstClr val="black"/>
              </a:solidFill>
              <a:latin typeface="Calibri"/>
              <a:ea typeface="+mn-ea"/>
              <a:cs typeface="+mn-cs"/>
            </a:endParaRPr>
          </a:p>
        </p:txBody>
      </p:sp>
      <p:sp>
        <p:nvSpPr>
          <p:cNvPr id="4" name="TextBox 3"/>
          <p:cNvSpPr txBox="1"/>
          <p:nvPr/>
        </p:nvSpPr>
        <p:spPr>
          <a:xfrm>
            <a:off x="301230" y="3183213"/>
            <a:ext cx="263405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Reconstructed Transcripts</a:t>
            </a:r>
            <a:endParaRPr lang="en-US" sz="1800" dirty="0">
              <a:solidFill>
                <a:prstClr val="black"/>
              </a:solidFill>
              <a:latin typeface="Calibri"/>
              <a:ea typeface="+mn-ea"/>
              <a:cs typeface="+mn-cs"/>
            </a:endParaRPr>
          </a:p>
        </p:txBody>
      </p:sp>
      <p:sp>
        <p:nvSpPr>
          <p:cNvPr id="10" name="TextBox 9"/>
          <p:cNvSpPr txBox="1"/>
          <p:nvPr/>
        </p:nvSpPr>
        <p:spPr>
          <a:xfrm>
            <a:off x="306354" y="4395166"/>
            <a:ext cx="269406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Aligned to Mouse Genome</a:t>
            </a:r>
            <a:endParaRPr lang="en-US" sz="1800" dirty="0">
              <a:solidFill>
                <a:prstClr val="black"/>
              </a:solidFill>
              <a:latin typeface="Calibri"/>
              <a:ea typeface="+mn-ea"/>
              <a:cs typeface="+mn-cs"/>
            </a:endParaRPr>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nvGrpSpPr>
          <p:cNvPr id="12" name="Group 11"/>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 name="TextBox 14"/>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pic>
        <p:nvPicPr>
          <p:cNvPr id="16" name="Picture 15"/>
          <p:cNvPicPr>
            <a:picLocks noChangeAspect="1"/>
          </p:cNvPicPr>
          <p:nvPr/>
        </p:nvPicPr>
        <p:blipFill>
          <a:blip r:embed="rId6"/>
          <a:stretch>
            <a:fillRect/>
          </a:stretch>
        </p:blipFill>
        <p:spPr>
          <a:xfrm>
            <a:off x="61990" y="5445224"/>
            <a:ext cx="777468" cy="888535"/>
          </a:xfrm>
          <a:prstGeom prst="rect">
            <a:avLst/>
          </a:prstGeom>
        </p:spPr>
      </p:pic>
    </p:spTree>
    <p:extLst>
      <p:ext uri="{BB962C8B-B14F-4D97-AF65-F5344CB8AC3E}">
        <p14:creationId xmlns:p14="http://schemas.microsoft.com/office/powerpoint/2010/main" val="12920860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880" y="-234280"/>
            <a:ext cx="8229600" cy="1143000"/>
          </a:xfrm>
        </p:spPr>
        <p:txBody>
          <a:bodyPr/>
          <a:lstStyle/>
          <a:p>
            <a:r>
              <a:rPr lang="en-US" dirty="0" smtClean="0"/>
              <a:t>Assembly Required</a:t>
            </a:r>
            <a:endParaRPr lang="en-US" dirty="0"/>
          </a:p>
        </p:txBody>
      </p:sp>
      <p:pic>
        <p:nvPicPr>
          <p:cNvPr id="4" name="Picture 3"/>
          <p:cNvPicPr>
            <a:picLocks noChangeAspect="1"/>
          </p:cNvPicPr>
          <p:nvPr/>
        </p:nvPicPr>
        <p:blipFill>
          <a:blip r:embed="rId2"/>
          <a:stretch>
            <a:fillRect/>
          </a:stretch>
        </p:blipFill>
        <p:spPr>
          <a:xfrm>
            <a:off x="1475656" y="764704"/>
            <a:ext cx="6988857" cy="4659238"/>
          </a:xfrm>
          <a:prstGeom prst="rect">
            <a:avLst/>
          </a:prstGeom>
        </p:spPr>
      </p:pic>
      <p:grpSp>
        <p:nvGrpSpPr>
          <p:cNvPr id="13" name="Group 12"/>
          <p:cNvGrpSpPr/>
          <p:nvPr/>
        </p:nvGrpSpPr>
        <p:grpSpPr>
          <a:xfrm>
            <a:off x="0" y="3173638"/>
            <a:ext cx="3635896" cy="2218191"/>
            <a:chOff x="0" y="3173638"/>
            <a:chExt cx="3635896" cy="2218191"/>
          </a:xfrm>
        </p:grpSpPr>
        <p:grpSp>
          <p:nvGrpSpPr>
            <p:cNvPr id="11" name="Group 10"/>
            <p:cNvGrpSpPr/>
            <p:nvPr/>
          </p:nvGrpSpPr>
          <p:grpSpPr>
            <a:xfrm>
              <a:off x="1259632" y="3173638"/>
              <a:ext cx="2376264" cy="2218191"/>
              <a:chOff x="120694" y="3168342"/>
              <a:chExt cx="3312368" cy="3181295"/>
            </a:xfrm>
          </p:grpSpPr>
          <p:grpSp>
            <p:nvGrpSpPr>
              <p:cNvPr id="9" name="Group 8"/>
              <p:cNvGrpSpPr/>
              <p:nvPr/>
            </p:nvGrpSpPr>
            <p:grpSpPr>
              <a:xfrm>
                <a:off x="777216" y="3168342"/>
                <a:ext cx="1451349" cy="2328419"/>
                <a:chOff x="837690" y="3171573"/>
                <a:chExt cx="1451349" cy="2328419"/>
              </a:xfrm>
            </p:grpSpPr>
            <p:cxnSp>
              <p:nvCxnSpPr>
                <p:cNvPr id="6" name="Straight Arrow Connector 5"/>
                <p:cNvCxnSpPr/>
                <p:nvPr/>
              </p:nvCxnSpPr>
              <p:spPr>
                <a:xfrm flipV="1">
                  <a:off x="863634" y="3171573"/>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37690" y="5499992"/>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120694" y="5703306"/>
                <a:ext cx="3312368" cy="646331"/>
              </a:xfrm>
              <a:prstGeom prst="rect">
                <a:avLst/>
              </a:prstGeom>
              <a:noFill/>
            </p:spPr>
            <p:txBody>
              <a:bodyPr wrap="square" rtlCol="0">
                <a:spAutoFit/>
              </a:bodyPr>
              <a:lstStyle/>
              <a:p>
                <a:r>
                  <a:rPr lang="en-US" sz="1800" dirty="0" smtClean="0">
                    <a:ln>
                      <a:solidFill>
                        <a:srgbClr val="660066"/>
                      </a:solidFill>
                    </a:ln>
                  </a:rPr>
                  <a:t>Reconstruct original </a:t>
                </a:r>
                <a:br>
                  <a:rPr lang="en-US" sz="1800" dirty="0" smtClean="0">
                    <a:ln>
                      <a:solidFill>
                        <a:srgbClr val="660066"/>
                      </a:solidFill>
                    </a:ln>
                  </a:rPr>
                </a:br>
                <a:r>
                  <a:rPr lang="en-US" sz="1800" dirty="0" smtClean="0">
                    <a:ln>
                      <a:solidFill>
                        <a:srgbClr val="660066"/>
                      </a:solidFill>
                    </a:ln>
                  </a:rPr>
                  <a:t>full-length transcripts</a:t>
                </a:r>
                <a:endParaRPr lang="en-US" sz="1800" dirty="0">
                  <a:ln>
                    <a:solidFill>
                      <a:srgbClr val="660066"/>
                    </a:solidFill>
                  </a:ln>
                </a:endParaRPr>
              </a:p>
            </p:txBody>
          </p:sp>
        </p:grpSp>
        <p:pic>
          <p:nvPicPr>
            <p:cNvPr id="12" name="Picture 11"/>
            <p:cNvPicPr>
              <a:picLocks noChangeAspect="1"/>
            </p:cNvPicPr>
            <p:nvPr/>
          </p:nvPicPr>
          <p:blipFill>
            <a:blip r:embed="rId3"/>
            <a:stretch>
              <a:fillRect/>
            </a:stretch>
          </p:blipFill>
          <p:spPr>
            <a:xfrm>
              <a:off x="0" y="3573016"/>
              <a:ext cx="1668535" cy="1100977"/>
            </a:xfrm>
            <a:prstGeom prst="rect">
              <a:avLst/>
            </a:prstGeom>
          </p:spPr>
        </p:pic>
      </p:grpSp>
      <p:sp>
        <p:nvSpPr>
          <p:cNvPr id="7" name="TextBox 6"/>
          <p:cNvSpPr txBox="1"/>
          <p:nvPr/>
        </p:nvSpPr>
        <p:spPr>
          <a:xfrm>
            <a:off x="6970101" y="6073551"/>
            <a:ext cx="2210411" cy="307777"/>
          </a:xfrm>
          <a:prstGeom prst="rect">
            <a:avLst/>
          </a:prstGeom>
          <a:noFill/>
        </p:spPr>
        <p:txBody>
          <a:bodyPr wrap="none" rtlCol="0">
            <a:spAutoFit/>
          </a:bodyPr>
          <a:lstStyle/>
          <a:p>
            <a:r>
              <a:rPr lang="en-US" sz="1400" dirty="0" smtClean="0"/>
              <a:t>Adapted from G. </a:t>
            </a:r>
            <a:r>
              <a:rPr lang="en-US" sz="1400" dirty="0" err="1" smtClean="0"/>
              <a:t>Raetsch</a:t>
            </a:r>
            <a:endParaRPr lang="en-US" sz="1400" dirty="0"/>
          </a:p>
        </p:txBody>
      </p:sp>
    </p:spTree>
    <p:extLst>
      <p:ext uri="{BB962C8B-B14F-4D97-AF65-F5344CB8AC3E}">
        <p14:creationId xmlns:p14="http://schemas.microsoft.com/office/powerpoint/2010/main" val="19731749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Butterfly’s Compacted</a:t>
            </a:r>
            <a:br>
              <a:rPr lang="en-US" sz="1800" dirty="0" smtClean="0">
                <a:solidFill>
                  <a:prstClr val="black"/>
                </a:solidFill>
                <a:latin typeface="Calibri"/>
                <a:ea typeface="+mn-ea"/>
                <a:cs typeface="+mn-cs"/>
              </a:rPr>
            </a:br>
            <a:r>
              <a:rPr lang="en-US" sz="1800" dirty="0" smtClean="0">
                <a:solidFill>
                  <a:prstClr val="black"/>
                </a:solidFill>
                <a:latin typeface="Calibri"/>
                <a:ea typeface="+mn-ea"/>
                <a:cs typeface="+mn-cs"/>
              </a:rPr>
              <a:t>Sequence Graph</a:t>
            </a:r>
            <a:endParaRPr lang="en-US" sz="1800" dirty="0">
              <a:solidFill>
                <a:prstClr val="black"/>
              </a:solidFill>
              <a:latin typeface="Calibri"/>
              <a:ea typeface="+mn-ea"/>
              <a:cs typeface="+mn-cs"/>
            </a:endParaRPr>
          </a:p>
        </p:txBody>
      </p:sp>
      <p:sp>
        <p:nvSpPr>
          <p:cNvPr id="4" name="TextBox 3"/>
          <p:cNvSpPr txBox="1"/>
          <p:nvPr/>
        </p:nvSpPr>
        <p:spPr>
          <a:xfrm>
            <a:off x="301230" y="3183213"/>
            <a:ext cx="263405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Reconstructed Transcripts</a:t>
            </a:r>
            <a:endParaRPr lang="en-US" sz="1800" dirty="0">
              <a:solidFill>
                <a:prstClr val="black"/>
              </a:solidFill>
              <a:latin typeface="Calibri"/>
              <a:ea typeface="+mn-ea"/>
              <a:cs typeface="+mn-cs"/>
            </a:endParaRPr>
          </a:p>
        </p:txBody>
      </p:sp>
      <p:sp>
        <p:nvSpPr>
          <p:cNvPr id="10" name="TextBox 9"/>
          <p:cNvSpPr txBox="1"/>
          <p:nvPr/>
        </p:nvSpPr>
        <p:spPr>
          <a:xfrm>
            <a:off x="306354" y="4395166"/>
            <a:ext cx="269406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Aligned to Mouse Genome</a:t>
            </a:r>
            <a:endParaRPr lang="en-US" sz="1800" dirty="0">
              <a:solidFill>
                <a:prstClr val="black"/>
              </a:solidFill>
              <a:latin typeface="Calibri"/>
              <a:ea typeface="+mn-ea"/>
              <a:cs typeface="+mn-cs"/>
            </a:endParaRPr>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pic>
        <p:nvPicPr>
          <p:cNvPr id="12" name="Picture 11"/>
          <p:cNvPicPr>
            <a:picLocks noChangeAspect="1"/>
          </p:cNvPicPr>
          <p:nvPr/>
        </p:nvPicPr>
        <p:blipFill>
          <a:blip r:embed="rId6"/>
          <a:stretch>
            <a:fillRect/>
          </a:stretch>
        </p:blipFill>
        <p:spPr>
          <a:xfrm>
            <a:off x="61990" y="5445224"/>
            <a:ext cx="777468" cy="888535"/>
          </a:xfrm>
          <a:prstGeom prst="rect">
            <a:avLst/>
          </a:prstGeom>
        </p:spPr>
      </p:pic>
      <p:grpSp>
        <p:nvGrpSpPr>
          <p:cNvPr id="13" name="Group 12"/>
          <p:cNvGrpSpPr/>
          <p:nvPr/>
        </p:nvGrpSpPr>
        <p:grpSpPr>
          <a:xfrm>
            <a:off x="0" y="6396038"/>
            <a:ext cx="9144000" cy="461962"/>
            <a:chOff x="0" y="6396038"/>
            <a:chExt cx="9144000" cy="461962"/>
          </a:xfrm>
        </p:grpSpPr>
        <p:sp>
          <p:nvSpPr>
            <p:cNvPr id="14" name="Rectangle 13"/>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TextBox 14"/>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30486118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Butterfly’s Compacted</a:t>
            </a:r>
            <a:br>
              <a:rPr lang="en-US" sz="1800" dirty="0" smtClean="0">
                <a:solidFill>
                  <a:prstClr val="black"/>
                </a:solidFill>
                <a:latin typeface="Calibri"/>
                <a:ea typeface="+mn-ea"/>
                <a:cs typeface="+mn-cs"/>
              </a:rPr>
            </a:br>
            <a:r>
              <a:rPr lang="en-US" sz="1800" dirty="0" smtClean="0">
                <a:solidFill>
                  <a:prstClr val="black"/>
                </a:solidFill>
                <a:latin typeface="Calibri"/>
                <a:ea typeface="+mn-ea"/>
                <a:cs typeface="+mn-cs"/>
              </a:rPr>
              <a:t>Sequence Graph</a:t>
            </a:r>
            <a:endParaRPr lang="en-US" sz="1800" dirty="0">
              <a:solidFill>
                <a:prstClr val="black"/>
              </a:solidFill>
              <a:latin typeface="Calibri"/>
              <a:ea typeface="+mn-ea"/>
              <a:cs typeface="+mn-cs"/>
            </a:endParaRPr>
          </a:p>
        </p:txBody>
      </p:sp>
      <p:sp>
        <p:nvSpPr>
          <p:cNvPr id="4" name="TextBox 3"/>
          <p:cNvSpPr txBox="1"/>
          <p:nvPr/>
        </p:nvSpPr>
        <p:spPr>
          <a:xfrm>
            <a:off x="301230" y="3183213"/>
            <a:ext cx="2634054"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Reconstructed Transcripts</a:t>
            </a:r>
            <a:endParaRPr lang="en-US" sz="1800" dirty="0">
              <a:solidFill>
                <a:prstClr val="black"/>
              </a:solidFill>
              <a:latin typeface="Calibri"/>
              <a:ea typeface="+mn-ea"/>
              <a:cs typeface="+mn-cs"/>
            </a:endParaRPr>
          </a:p>
        </p:txBody>
      </p:sp>
      <p:sp>
        <p:nvSpPr>
          <p:cNvPr id="10" name="TextBox 9"/>
          <p:cNvSpPr txBox="1"/>
          <p:nvPr/>
        </p:nvSpPr>
        <p:spPr>
          <a:xfrm>
            <a:off x="306354" y="4395166"/>
            <a:ext cx="269406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Aligned to Mouse Genome</a:t>
            </a:r>
            <a:endParaRPr lang="en-US" sz="1800" dirty="0">
              <a:solidFill>
                <a:prstClr val="black"/>
              </a:solidFill>
              <a:latin typeface="Calibri"/>
              <a:ea typeface="+mn-ea"/>
              <a:cs typeface="+mn-cs"/>
            </a:endParaRPr>
          </a:p>
        </p:txBody>
      </p:sp>
      <p:sp>
        <p:nvSpPr>
          <p:cNvPr id="5" name="TextBox 4"/>
          <p:cNvSpPr txBox="1"/>
          <p:nvPr/>
        </p:nvSpPr>
        <p:spPr>
          <a:xfrm>
            <a:off x="6257156" y="5098295"/>
            <a:ext cx="2192277" cy="369332"/>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(Reference structure)</a:t>
            </a:r>
            <a:endParaRPr lang="en-US" sz="1800" dirty="0">
              <a:solidFill>
                <a:prstClr val="black"/>
              </a:solidFill>
              <a:latin typeface="Calibri"/>
              <a:ea typeface="+mn-ea"/>
              <a:cs typeface="+mn-cs"/>
            </a:endParaRPr>
          </a:p>
        </p:txBody>
      </p:sp>
      <p:pic>
        <p:nvPicPr>
          <p:cNvPr id="11" name="Picture 10"/>
          <p:cNvPicPr>
            <a:picLocks noChangeAspect="1"/>
          </p:cNvPicPr>
          <p:nvPr/>
        </p:nvPicPr>
        <p:blipFill>
          <a:blip r:embed="rId6"/>
          <a:stretch>
            <a:fillRect/>
          </a:stretch>
        </p:blipFill>
        <p:spPr>
          <a:xfrm>
            <a:off x="61990" y="5445224"/>
            <a:ext cx="777468" cy="888535"/>
          </a:xfrm>
          <a:prstGeom prst="rect">
            <a:avLst/>
          </a:prstGeom>
        </p:spPr>
      </p:pic>
      <p:grpSp>
        <p:nvGrpSpPr>
          <p:cNvPr id="12" name="Group 11"/>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 name="TextBox 14"/>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99473116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pPr defTabSz="457200" fontAlgn="auto">
              <a:spcBef>
                <a:spcPts val="0"/>
              </a:spcBef>
              <a:spcAft>
                <a:spcPts val="0"/>
              </a:spcAft>
            </a:pPr>
            <a:r>
              <a:rPr lang="en-US" sz="1800" i="1" dirty="0" smtClean="0">
                <a:solidFill>
                  <a:prstClr val="black"/>
                </a:solidFill>
                <a:latin typeface="Calibri"/>
                <a:ea typeface="+mn-ea"/>
                <a:cs typeface="+mn-cs"/>
              </a:rPr>
              <a:t>Ap2a1</a:t>
            </a:r>
            <a:endParaRPr lang="en-US" sz="1800" i="1" dirty="0">
              <a:solidFill>
                <a:prstClr val="black"/>
              </a:solidFill>
              <a:latin typeface="Calibri"/>
              <a:ea typeface="+mn-ea"/>
              <a:cs typeface="+mn-cs"/>
            </a:endParaRPr>
          </a:p>
        </p:txBody>
      </p:sp>
      <p:sp>
        <p:nvSpPr>
          <p:cNvPr id="8" name="TextBox 7"/>
          <p:cNvSpPr txBox="1"/>
          <p:nvPr/>
        </p:nvSpPr>
        <p:spPr>
          <a:xfrm>
            <a:off x="7631808" y="1182173"/>
            <a:ext cx="846067" cy="369332"/>
          </a:xfrm>
          <a:prstGeom prst="rect">
            <a:avLst/>
          </a:prstGeom>
          <a:noFill/>
        </p:spPr>
        <p:txBody>
          <a:bodyPr wrap="none" rtlCol="0">
            <a:spAutoFit/>
          </a:bodyPr>
          <a:lstStyle/>
          <a:p>
            <a:pPr defTabSz="457200" fontAlgn="auto">
              <a:spcBef>
                <a:spcPts val="0"/>
              </a:spcBef>
              <a:spcAft>
                <a:spcPts val="0"/>
              </a:spcAft>
            </a:pPr>
            <a:r>
              <a:rPr lang="en-US" sz="1800" i="1" dirty="0" smtClean="0">
                <a:solidFill>
                  <a:prstClr val="black"/>
                </a:solidFill>
                <a:latin typeface="Calibri"/>
                <a:ea typeface="+mn-ea"/>
                <a:cs typeface="+mn-cs"/>
              </a:rPr>
              <a:t>Ap2a2</a:t>
            </a:r>
            <a:endParaRPr lang="en-US" sz="1800" i="1" dirty="0">
              <a:solidFill>
                <a:prstClr val="black"/>
              </a:solidFill>
              <a:latin typeface="Calibri"/>
              <a:ea typeface="+mn-ea"/>
              <a:cs typeface="+mn-cs"/>
            </a:endParaRPr>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sp>
        <p:nvSpPr>
          <p:cNvPr id="3" name="TextBox 2"/>
          <p:cNvSpPr txBox="1"/>
          <p:nvPr/>
        </p:nvSpPr>
        <p:spPr>
          <a:xfrm>
            <a:off x="2874344" y="-16714"/>
            <a:ext cx="3132638" cy="523220"/>
          </a:xfrm>
          <a:prstGeom prst="rect">
            <a:avLst/>
          </a:prstGeom>
          <a:noFill/>
        </p:spPr>
        <p:txBody>
          <a:bodyPr wrap="none" rtlCol="0">
            <a:spAutoFit/>
          </a:bodyPr>
          <a:lstStyle/>
          <a:p>
            <a:pPr defTabSz="457200" fontAlgn="auto">
              <a:spcBef>
                <a:spcPts val="0"/>
              </a:spcBef>
              <a:spcAft>
                <a:spcPts val="0"/>
              </a:spcAft>
            </a:pPr>
            <a:r>
              <a:rPr lang="en-US" sz="2800" dirty="0" smtClean="0">
                <a:solidFill>
                  <a:prstClr val="black"/>
                </a:solidFill>
                <a:latin typeface="Calibri"/>
                <a:ea typeface="+mn-ea"/>
                <a:cs typeface="+mn-cs"/>
              </a:rPr>
              <a:t>Butterfly Example 2:</a:t>
            </a:r>
            <a:endParaRPr lang="en-US" sz="2800" dirty="0">
              <a:solidFill>
                <a:prstClr val="black"/>
              </a:solidFill>
              <a:latin typeface="Calibri"/>
              <a:ea typeface="+mn-ea"/>
              <a:cs typeface="+mn-cs"/>
            </a:endParaRPr>
          </a:p>
        </p:txBody>
      </p:sp>
      <p:pic>
        <p:nvPicPr>
          <p:cNvPr id="10" name="Picture 9"/>
          <p:cNvPicPr>
            <a:picLocks noChangeAspect="1"/>
          </p:cNvPicPr>
          <p:nvPr/>
        </p:nvPicPr>
        <p:blipFill>
          <a:blip r:embed="rId5"/>
          <a:stretch>
            <a:fillRect/>
          </a:stretch>
        </p:blipFill>
        <p:spPr>
          <a:xfrm>
            <a:off x="61990" y="5445224"/>
            <a:ext cx="777468" cy="888535"/>
          </a:xfrm>
          <a:prstGeom prst="rect">
            <a:avLst/>
          </a:prstGeom>
        </p:spPr>
      </p:pic>
      <p:grpSp>
        <p:nvGrpSpPr>
          <p:cNvPr id="11" name="Group 10"/>
          <p:cNvGrpSpPr/>
          <p:nvPr/>
        </p:nvGrpSpPr>
        <p:grpSpPr>
          <a:xfrm>
            <a:off x="0" y="6396038"/>
            <a:ext cx="9144000" cy="461962"/>
            <a:chOff x="0" y="6396038"/>
            <a:chExt cx="9144000" cy="461962"/>
          </a:xfrm>
        </p:grpSpPr>
        <p:sp>
          <p:nvSpPr>
            <p:cNvPr id="12" name="Rectangle 1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TextBox 12"/>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4" name="TextBox 1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14871776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pPr defTabSz="457200" fontAlgn="auto">
              <a:spcBef>
                <a:spcPts val="0"/>
              </a:spcBef>
              <a:spcAft>
                <a:spcPts val="0"/>
              </a:spcAft>
            </a:pPr>
            <a:r>
              <a:rPr lang="en-US" sz="1800" i="1" dirty="0" smtClean="0">
                <a:solidFill>
                  <a:prstClr val="black"/>
                </a:solidFill>
                <a:latin typeface="Calibri"/>
                <a:ea typeface="+mn-ea"/>
                <a:cs typeface="+mn-cs"/>
              </a:rPr>
              <a:t>Ap2a1</a:t>
            </a:r>
            <a:endParaRPr lang="en-US" sz="1800" i="1" dirty="0">
              <a:solidFill>
                <a:prstClr val="black"/>
              </a:solidFill>
              <a:latin typeface="Calibri"/>
              <a:ea typeface="+mn-ea"/>
              <a:cs typeface="+mn-cs"/>
            </a:endParaRPr>
          </a:p>
        </p:txBody>
      </p:sp>
      <p:sp>
        <p:nvSpPr>
          <p:cNvPr id="8" name="TextBox 7"/>
          <p:cNvSpPr txBox="1"/>
          <p:nvPr/>
        </p:nvSpPr>
        <p:spPr>
          <a:xfrm>
            <a:off x="7631808" y="1182173"/>
            <a:ext cx="846067" cy="369332"/>
          </a:xfrm>
          <a:prstGeom prst="rect">
            <a:avLst/>
          </a:prstGeom>
          <a:noFill/>
        </p:spPr>
        <p:txBody>
          <a:bodyPr wrap="none" rtlCol="0">
            <a:spAutoFit/>
          </a:bodyPr>
          <a:lstStyle/>
          <a:p>
            <a:pPr defTabSz="457200" fontAlgn="auto">
              <a:spcBef>
                <a:spcPts val="0"/>
              </a:spcBef>
              <a:spcAft>
                <a:spcPts val="0"/>
              </a:spcAft>
            </a:pPr>
            <a:r>
              <a:rPr lang="en-US" sz="1800" i="1" dirty="0" smtClean="0">
                <a:solidFill>
                  <a:prstClr val="black"/>
                </a:solidFill>
                <a:latin typeface="Calibri"/>
                <a:ea typeface="+mn-ea"/>
                <a:cs typeface="+mn-cs"/>
              </a:rPr>
              <a:t>Ap2a2</a:t>
            </a:r>
            <a:endParaRPr lang="en-US" sz="1800" i="1" dirty="0">
              <a:solidFill>
                <a:prstClr val="black"/>
              </a:solidFill>
              <a:latin typeface="Calibri"/>
              <a:ea typeface="+mn-ea"/>
              <a:cs typeface="+mn-cs"/>
            </a:endParaRPr>
          </a:p>
        </p:txBody>
      </p:sp>
      <p:pic>
        <p:nvPicPr>
          <p:cNvPr id="9" name="Picture 8"/>
          <p:cNvPicPr>
            <a:picLocks noChangeAspect="1"/>
          </p:cNvPicPr>
          <p:nvPr/>
        </p:nvPicPr>
        <p:blipFill>
          <a:blip r:embed="rId5"/>
          <a:stretch>
            <a:fillRect/>
          </a:stretch>
        </p:blipFill>
        <p:spPr>
          <a:xfrm>
            <a:off x="61990" y="5445224"/>
            <a:ext cx="777468" cy="888535"/>
          </a:xfrm>
          <a:prstGeom prst="rect">
            <a:avLst/>
          </a:prstGeom>
        </p:spPr>
      </p:pic>
      <p:grpSp>
        <p:nvGrpSpPr>
          <p:cNvPr id="10" name="Group 9"/>
          <p:cNvGrpSpPr/>
          <p:nvPr/>
        </p:nvGrpSpPr>
        <p:grpSpPr>
          <a:xfrm>
            <a:off x="0" y="6396038"/>
            <a:ext cx="9144000" cy="461962"/>
            <a:chOff x="0" y="6396038"/>
            <a:chExt cx="9144000" cy="461962"/>
          </a:xfrm>
        </p:grpSpPr>
        <p:sp>
          <p:nvSpPr>
            <p:cNvPr id="11" name="Rectangle 10"/>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TextBox 1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3" name="TextBox 12"/>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14" name="TextBox 13"/>
          <p:cNvSpPr txBox="1"/>
          <p:nvPr/>
        </p:nvSpPr>
        <p:spPr>
          <a:xfrm>
            <a:off x="2874344" y="-16714"/>
            <a:ext cx="3132638" cy="523220"/>
          </a:xfrm>
          <a:prstGeom prst="rect">
            <a:avLst/>
          </a:prstGeom>
          <a:noFill/>
        </p:spPr>
        <p:txBody>
          <a:bodyPr wrap="none" rtlCol="0">
            <a:spAutoFit/>
          </a:bodyPr>
          <a:lstStyle/>
          <a:p>
            <a:pPr defTabSz="457200" fontAlgn="auto">
              <a:spcBef>
                <a:spcPts val="0"/>
              </a:spcBef>
              <a:spcAft>
                <a:spcPts val="0"/>
              </a:spcAft>
            </a:pPr>
            <a:r>
              <a:rPr lang="en-US" sz="2800" dirty="0" smtClean="0">
                <a:solidFill>
                  <a:prstClr val="black"/>
                </a:solidFill>
                <a:latin typeface="Calibri"/>
                <a:ea typeface="+mn-ea"/>
                <a:cs typeface="+mn-cs"/>
              </a:rPr>
              <a:t>Butterfly Example 2:</a:t>
            </a:r>
            <a:endParaRPr lang="en-US" sz="2800" dirty="0">
              <a:solidFill>
                <a:prstClr val="black"/>
              </a:solidFill>
              <a:latin typeface="Calibri"/>
              <a:ea typeface="+mn-ea"/>
              <a:cs typeface="+mn-cs"/>
            </a:endParaRPr>
          </a:p>
        </p:txBody>
      </p:sp>
    </p:spTree>
    <p:extLst>
      <p:ext uri="{BB962C8B-B14F-4D97-AF65-F5344CB8AC3E}">
        <p14:creationId xmlns:p14="http://schemas.microsoft.com/office/powerpoint/2010/main" val="41226010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288475"/>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pPr defTabSz="457200" fontAlgn="auto">
              <a:spcBef>
                <a:spcPts val="0"/>
              </a:spcBef>
              <a:spcAft>
                <a:spcPts val="0"/>
              </a:spcAft>
            </a:pPr>
            <a:r>
              <a:rPr lang="en-US" dirty="0" smtClean="0">
                <a:ln>
                  <a:solidFill>
                    <a:srgbClr val="FF6600"/>
                  </a:solidFill>
                </a:ln>
                <a:solidFill>
                  <a:prstClr val="black"/>
                </a:solidFill>
                <a:latin typeface="Calibri"/>
                <a:ea typeface="+mn-ea"/>
                <a:cs typeface="+mn-cs"/>
              </a:rPr>
              <a:t>‘</a:t>
            </a:r>
            <a:r>
              <a:rPr lang="en-US" dirty="0" err="1" smtClean="0">
                <a:ln>
                  <a:solidFill>
                    <a:srgbClr val="FF6600"/>
                  </a:solidFill>
                </a:ln>
                <a:solidFill>
                  <a:prstClr val="black"/>
                </a:solidFill>
                <a:latin typeface="Calibri"/>
                <a:ea typeface="+mn-ea"/>
                <a:cs typeface="+mn-cs"/>
              </a:rPr>
              <a:t>dUTP</a:t>
            </a:r>
            <a:r>
              <a:rPr lang="en-US" dirty="0" smtClean="0">
                <a:ln>
                  <a:solidFill>
                    <a:srgbClr val="FF6600"/>
                  </a:solidFill>
                </a:ln>
                <a:solidFill>
                  <a:prstClr val="black"/>
                </a:solidFill>
                <a:latin typeface="Calibri"/>
                <a:ea typeface="+mn-ea"/>
                <a:cs typeface="+mn-cs"/>
              </a:rPr>
              <a:t> second strand marking’ identified as the leading protocol </a:t>
            </a:r>
            <a:endParaRPr lang="en-US" dirty="0">
              <a:ln>
                <a:solidFill>
                  <a:srgbClr val="FF6600"/>
                </a:solidFill>
              </a:ln>
              <a:solidFill>
                <a:prstClr val="black"/>
              </a:solidFill>
              <a:latin typeface="Calibri"/>
              <a:ea typeface="+mn-ea"/>
              <a:cs typeface="+mn-cs"/>
            </a:endParaRPr>
          </a:p>
        </p:txBody>
      </p:sp>
      <p:sp>
        <p:nvSpPr>
          <p:cNvPr id="4" name="TextBox 3"/>
          <p:cNvSpPr txBox="1"/>
          <p:nvPr/>
        </p:nvSpPr>
        <p:spPr>
          <a:xfrm>
            <a:off x="855387" y="871552"/>
            <a:ext cx="7245005" cy="1477328"/>
          </a:xfrm>
          <a:prstGeom prst="rect">
            <a:avLst/>
          </a:prstGeom>
          <a:noFill/>
        </p:spPr>
        <p:txBody>
          <a:bodyPr wrap="none" rtlCol="0">
            <a:spAutoFit/>
          </a:bodyPr>
          <a:lstStyle/>
          <a:p>
            <a:pPr defTabSz="457200" fontAlgn="auto">
              <a:spcBef>
                <a:spcPts val="0"/>
              </a:spcBef>
              <a:spcAft>
                <a:spcPts val="0"/>
              </a:spcAft>
            </a:pPr>
            <a:r>
              <a:rPr lang="en-US" sz="1800" dirty="0" smtClean="0">
                <a:solidFill>
                  <a:prstClr val="black"/>
                </a:solidFill>
                <a:latin typeface="Calibri"/>
                <a:ea typeface="+mn-ea"/>
                <a:cs typeface="+mn-cs"/>
              </a:rPr>
              <a:t>Computationally: fewer confounding graph structures in de novo assembly:</a:t>
            </a:r>
          </a:p>
          <a:p>
            <a:pPr defTabSz="457200" fontAlgn="auto">
              <a:spcBef>
                <a:spcPts val="0"/>
              </a:spcBef>
              <a:spcAft>
                <a:spcPts val="0"/>
              </a:spcAft>
            </a:pPr>
            <a:r>
              <a:rPr lang="en-US" sz="1800" dirty="0">
                <a:solidFill>
                  <a:prstClr val="black"/>
                </a:solidFill>
                <a:latin typeface="Calibri"/>
                <a:ea typeface="+mn-ea"/>
                <a:cs typeface="+mn-cs"/>
              </a:rPr>
              <a:t> </a:t>
            </a:r>
            <a:r>
              <a:rPr lang="en-US" sz="1800" dirty="0" smtClean="0">
                <a:solidFill>
                  <a:prstClr val="black"/>
                </a:solidFill>
                <a:latin typeface="Calibri"/>
                <a:ea typeface="+mn-ea"/>
                <a:cs typeface="+mn-cs"/>
              </a:rPr>
              <a:t>               ex.  Forward != reverse complement </a:t>
            </a:r>
          </a:p>
          <a:p>
            <a:pPr defTabSz="457200" fontAlgn="auto">
              <a:spcBef>
                <a:spcPts val="0"/>
              </a:spcBef>
              <a:spcAft>
                <a:spcPts val="0"/>
              </a:spcAft>
            </a:pPr>
            <a:r>
              <a:rPr lang="en-US" sz="1800" dirty="0">
                <a:solidFill>
                  <a:prstClr val="black"/>
                </a:solidFill>
                <a:latin typeface="Calibri"/>
                <a:ea typeface="+mn-ea"/>
                <a:cs typeface="+mn-cs"/>
              </a:rPr>
              <a:t>	 </a:t>
            </a:r>
            <a:r>
              <a:rPr lang="en-US" sz="1800" dirty="0" smtClean="0">
                <a:solidFill>
                  <a:prstClr val="black"/>
                </a:solidFill>
                <a:latin typeface="Calibri"/>
                <a:ea typeface="+mn-ea"/>
                <a:cs typeface="+mn-cs"/>
              </a:rPr>
              <a:t>            </a:t>
            </a:r>
            <a:r>
              <a:rPr lang="en-US" sz="1600" dirty="0" smtClean="0">
                <a:solidFill>
                  <a:prstClr val="black"/>
                </a:solidFill>
                <a:latin typeface="Calibri"/>
                <a:ea typeface="+mn-ea"/>
                <a:cs typeface="+mn-cs"/>
              </a:rPr>
              <a:t>       (GGAA != TTCC)</a:t>
            </a:r>
          </a:p>
          <a:p>
            <a:pPr defTabSz="457200" fontAlgn="auto">
              <a:spcBef>
                <a:spcPts val="0"/>
              </a:spcBef>
              <a:spcAft>
                <a:spcPts val="0"/>
              </a:spcAft>
            </a:pPr>
            <a:r>
              <a:rPr lang="en-US" sz="1800" dirty="0" smtClean="0">
                <a:solidFill>
                  <a:prstClr val="black"/>
                </a:solidFill>
                <a:latin typeface="Calibri"/>
                <a:ea typeface="+mn-ea"/>
                <a:cs typeface="+mn-cs"/>
              </a:rPr>
              <a:t>Biologically: separate </a:t>
            </a:r>
            <a:r>
              <a:rPr lang="en-US" sz="1800" dirty="0">
                <a:solidFill>
                  <a:prstClr val="black"/>
                </a:solidFill>
                <a:latin typeface="Calibri"/>
                <a:ea typeface="+mn-ea"/>
                <a:cs typeface="+mn-cs"/>
              </a:rPr>
              <a:t>sense vs. antisense transcription</a:t>
            </a:r>
          </a:p>
          <a:p>
            <a:pPr defTabSz="457200" fontAlgn="auto">
              <a:spcBef>
                <a:spcPts val="0"/>
              </a:spcBef>
              <a:spcAft>
                <a:spcPts val="0"/>
              </a:spcAft>
            </a:pPr>
            <a:endParaRPr lang="en-US" sz="1800" dirty="0">
              <a:solidFill>
                <a:prstClr val="black"/>
              </a:solidFill>
              <a:latin typeface="Calibri"/>
              <a:ea typeface="+mn-ea"/>
              <a:cs typeface="+mn-cs"/>
            </a:endParaRPr>
          </a:p>
        </p:txBody>
      </p:sp>
      <p:grpSp>
        <p:nvGrpSpPr>
          <p:cNvPr id="11" name="Group 10"/>
          <p:cNvGrpSpPr/>
          <p:nvPr/>
        </p:nvGrpSpPr>
        <p:grpSpPr>
          <a:xfrm>
            <a:off x="0" y="6396038"/>
            <a:ext cx="9144000" cy="461962"/>
            <a:chOff x="0" y="6396038"/>
            <a:chExt cx="9144000" cy="461962"/>
          </a:xfrm>
        </p:grpSpPr>
        <p:sp>
          <p:nvSpPr>
            <p:cNvPr id="12" name="Rectangle 1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TextBox 12"/>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4" name="TextBox 1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463807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defTabSz="457200" eaLnBrk="0" fontAlgn="auto" hangingPunct="0">
              <a:spcBef>
                <a:spcPts val="0"/>
              </a:spcBef>
              <a:spcAft>
                <a:spcPts val="0"/>
              </a:spcAft>
            </a:pPr>
            <a:r>
              <a:rPr lang="en-US" sz="3200" dirty="0">
                <a:solidFill>
                  <a:prstClr val="black"/>
                </a:solidFill>
                <a:latin typeface="Calibri" pitchFamily="34" charset="0"/>
                <a:ea typeface="+mn-ea"/>
                <a:cs typeface="+mn-cs"/>
              </a:rPr>
              <a:t>dUTP 2</a:t>
            </a:r>
            <a:r>
              <a:rPr lang="en-US" sz="3200" baseline="30000" dirty="0">
                <a:solidFill>
                  <a:prstClr val="black"/>
                </a:solidFill>
                <a:latin typeface="Calibri" pitchFamily="34" charset="0"/>
                <a:ea typeface="+mn-ea"/>
                <a:cs typeface="+mn-cs"/>
              </a:rPr>
              <a:t>nd</a:t>
            </a:r>
            <a:r>
              <a:rPr lang="en-US" sz="3200" dirty="0">
                <a:solidFill>
                  <a:prstClr val="black"/>
                </a:solidFill>
                <a:latin typeface="Calibri" pitchFamily="34" charset="0"/>
                <a:ea typeface="+mn-ea"/>
                <a:cs typeface="+mn-cs"/>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defTabSz="457200" eaLnBrk="0" fontAlgn="auto" hangingPunct="0">
              <a:spcBef>
                <a:spcPts val="0"/>
              </a:spcBef>
              <a:spcAft>
                <a:spcPts val="0"/>
              </a:spcAft>
            </a:pPr>
            <a:r>
              <a:rPr lang="en-US" sz="1500" b="1" dirty="0">
                <a:solidFill>
                  <a:srgbClr val="000000"/>
                </a:solidFill>
                <a:latin typeface="Calibri"/>
                <a:ea typeface="+mn-ea"/>
                <a:cs typeface="+mn-cs"/>
              </a:rPr>
              <a:t>Modified from </a:t>
            </a:r>
            <a:r>
              <a:rPr lang="en-US" sz="1500" b="1" dirty="0" smtClean="0">
                <a:solidFill>
                  <a:srgbClr val="000000"/>
                </a:solidFill>
                <a:latin typeface="Calibri"/>
                <a:ea typeface="+mn-ea"/>
                <a:cs typeface="+mn-cs"/>
              </a:rPr>
              <a:t>Parkhomchuk</a:t>
            </a:r>
            <a:r>
              <a:rPr lang="en-US" sz="1500" b="1" i="1" dirty="0" smtClean="0">
                <a:solidFill>
                  <a:srgbClr val="000000"/>
                </a:solidFill>
                <a:latin typeface="Calibri"/>
                <a:ea typeface="+mn-ea"/>
                <a:cs typeface="+mn-cs"/>
              </a:rPr>
              <a:t> </a:t>
            </a:r>
            <a:r>
              <a:rPr lang="en-US" sz="1500" b="1" i="1" dirty="0">
                <a:solidFill>
                  <a:srgbClr val="000000"/>
                </a:solidFill>
                <a:latin typeface="Calibri"/>
                <a:ea typeface="+mn-ea"/>
                <a:cs typeface="+mn-cs"/>
              </a:rPr>
              <a:t>et al.</a:t>
            </a:r>
            <a:r>
              <a:rPr lang="en-US" sz="1500" b="1" dirty="0">
                <a:solidFill>
                  <a:srgbClr val="000000"/>
                </a:solidFill>
                <a:latin typeface="Calibri"/>
                <a:ea typeface="+mn-ea"/>
                <a:cs typeface="+mn-cs"/>
              </a:rPr>
              <a:t> (2009) </a:t>
            </a:r>
            <a:r>
              <a:rPr lang="en-US" sz="1500" b="1" i="1" dirty="0">
                <a:solidFill>
                  <a:srgbClr val="000000"/>
                </a:solidFill>
                <a:latin typeface="Calibri"/>
                <a:ea typeface="+mn-ea"/>
                <a:cs typeface="+mn-cs"/>
              </a:rPr>
              <a:t>Nucleic Acids Res. </a:t>
            </a:r>
            <a:r>
              <a:rPr lang="en-US" sz="1500" b="1" dirty="0">
                <a:solidFill>
                  <a:srgbClr val="000000"/>
                </a:solidFill>
                <a:latin typeface="Calibri"/>
                <a:ea typeface="+mn-ea"/>
                <a:cs typeface="+mn-cs"/>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defTabSz="457200" fontAlgn="auto">
              <a:spcBef>
                <a:spcPts val="0"/>
              </a:spcBef>
              <a:spcAft>
                <a:spcPts val="0"/>
              </a:spcAft>
            </a:pPr>
            <a:r>
              <a:rPr lang="en-US" sz="1400" b="1" dirty="0" smtClean="0">
                <a:solidFill>
                  <a:srgbClr val="008000"/>
                </a:solidFill>
                <a:latin typeface="Calibri"/>
                <a:ea typeface="+mn-ea"/>
                <a:cs typeface="+mn-cs"/>
              </a:rPr>
              <a:t>RNA</a:t>
            </a:r>
            <a:endParaRPr lang="en-US" sz="1400" b="1" dirty="0">
              <a:solidFill>
                <a:srgbClr val="008000"/>
              </a:solidFill>
              <a:latin typeface="Calibri"/>
              <a:ea typeface="+mn-ea"/>
              <a:cs typeface="+mn-cs"/>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000000"/>
                    </a:solidFill>
                    <a:latin typeface="Calibri"/>
                    <a:ea typeface="+mn-ea"/>
                    <a:cs typeface="+mn-cs"/>
                  </a:rPr>
                  <a:t>PCR and paired-end sequencing</a:t>
                </a:r>
                <a:endParaRPr lang="en-US" sz="1400" b="1" dirty="0">
                  <a:solidFill>
                    <a:srgbClr val="000000"/>
                  </a:solidFill>
                  <a:latin typeface="Calibri"/>
                  <a:ea typeface="+mn-ea"/>
                  <a:cs typeface="+mn-cs"/>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000000"/>
                    </a:solidFill>
                    <a:latin typeface="Calibri"/>
                    <a:ea typeface="+mn-ea"/>
                    <a:cs typeface="+mn-cs"/>
                  </a:rPr>
                  <a:t>Adaptor ligation</a:t>
                </a:r>
                <a:endParaRPr lang="en-US" sz="1400" b="1" dirty="0">
                  <a:solidFill>
                    <a:srgbClr val="000000"/>
                  </a:solidFill>
                  <a:latin typeface="Calibri"/>
                  <a:ea typeface="+mn-ea"/>
                  <a:cs typeface="+mn-cs"/>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UU</a:t>
                </a:r>
                <a:endParaRPr lang="en-US" sz="600" b="1" dirty="0">
                  <a:solidFill>
                    <a:srgbClr val="FF00FF"/>
                  </a:solidFill>
                  <a:latin typeface="Calibri"/>
                  <a:ea typeface="+mn-ea"/>
                  <a:cs typeface="+mn-cs"/>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UU</a:t>
                </a:r>
                <a:endParaRPr lang="en-US" sz="600" b="1" dirty="0">
                  <a:solidFill>
                    <a:srgbClr val="FF00FF"/>
                  </a:solidFill>
                  <a:latin typeface="Calibri"/>
                  <a:ea typeface="+mn-ea"/>
                  <a:cs typeface="+mn-cs"/>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UU</a:t>
                </a:r>
                <a:endParaRPr lang="en-US" sz="600" b="1" dirty="0">
                  <a:solidFill>
                    <a:srgbClr val="FF00FF"/>
                  </a:solidFill>
                  <a:latin typeface="Calibri"/>
                  <a:ea typeface="+mn-ea"/>
                  <a:cs typeface="+mn-cs"/>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UU</a:t>
                </a:r>
                <a:endParaRPr lang="en-US" sz="600" b="1" dirty="0">
                  <a:solidFill>
                    <a:srgbClr val="FF00FF"/>
                  </a:solidFill>
                  <a:latin typeface="Calibri"/>
                  <a:ea typeface="+mn-ea"/>
                  <a:cs typeface="+mn-cs"/>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pPr defTabSz="457200" fontAlgn="auto">
                  <a:spcBef>
                    <a:spcPts val="0"/>
                  </a:spcBef>
                  <a:spcAft>
                    <a:spcPts val="0"/>
                  </a:spcAft>
                </a:pPr>
                <a:r>
                  <a:rPr lang="en-US" sz="600" b="1" dirty="0" smtClean="0">
                    <a:solidFill>
                      <a:srgbClr val="FF00FF"/>
                    </a:solidFill>
                    <a:latin typeface="Calibri"/>
                    <a:ea typeface="+mn-ea"/>
                    <a:cs typeface="+mn-cs"/>
                  </a:rPr>
                  <a:t>U</a:t>
                </a:r>
                <a:endParaRPr lang="en-US" sz="600" b="1" dirty="0">
                  <a:solidFill>
                    <a:srgbClr val="FF00FF"/>
                  </a:solidFill>
                  <a:latin typeface="Calibri"/>
                  <a:ea typeface="+mn-ea"/>
                  <a:cs typeface="+mn-cs"/>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fontAlgn="auto" hangingPunct="0">
                <a:spcBef>
                  <a:spcPts val="0"/>
                </a:spcBef>
                <a:spcAft>
                  <a:spcPts val="300"/>
                </a:spcAft>
              </a:pPr>
              <a:r>
                <a:rPr lang="en-US" sz="1400" b="1" dirty="0">
                  <a:solidFill>
                    <a:srgbClr val="000000"/>
                  </a:solidFill>
                  <a:latin typeface="Calibri"/>
                  <a:ea typeface="+mn-ea"/>
                  <a:cs typeface="+mn-cs"/>
                </a:rPr>
                <a:t>USER</a:t>
              </a:r>
              <a:r>
                <a:rPr lang="en-US" sz="1400" b="1" dirty="0" smtClean="0">
                  <a:solidFill>
                    <a:srgbClr val="000000"/>
                  </a:solidFill>
                  <a:latin typeface="Calibri"/>
                  <a:ea typeface="+mn-ea"/>
                  <a:cs typeface="+mn-cs"/>
                </a:rPr>
                <a:t>™ </a:t>
              </a:r>
            </a:p>
            <a:p>
              <a:pPr marL="57150" indent="-57150" defTabSz="4389438" eaLnBrk="0" fontAlgn="auto" hangingPunct="0">
                <a:spcBef>
                  <a:spcPts val="0"/>
                </a:spcBef>
                <a:spcAft>
                  <a:spcPts val="0"/>
                </a:spcAft>
              </a:pPr>
              <a:r>
                <a:rPr lang="en-US" sz="1400" b="1" dirty="0" smtClean="0">
                  <a:solidFill>
                    <a:srgbClr val="000000"/>
                  </a:solidFill>
                  <a:latin typeface="Calibri"/>
                  <a:ea typeface="+mn-ea"/>
                  <a:cs typeface="+mn-cs"/>
                </a:rPr>
                <a:t>(</a:t>
              </a:r>
              <a:r>
                <a:rPr lang="en-US" sz="1400" b="1" u="sng" dirty="0">
                  <a:solidFill>
                    <a:srgbClr val="000000"/>
                  </a:solidFill>
                  <a:latin typeface="Calibri"/>
                  <a:ea typeface="+mn-ea"/>
                  <a:cs typeface="+mn-cs"/>
                </a:rPr>
                <a:t>U</a:t>
              </a:r>
              <a:r>
                <a:rPr lang="en-US" sz="1400" b="1" dirty="0">
                  <a:solidFill>
                    <a:srgbClr val="000000"/>
                  </a:solidFill>
                  <a:latin typeface="Calibri"/>
                  <a:ea typeface="+mn-ea"/>
                  <a:cs typeface="+mn-cs"/>
                </a:rPr>
                <a:t>racil-</a:t>
              </a:r>
              <a:r>
                <a:rPr lang="en-US" sz="1400" b="1" u="sng" dirty="0">
                  <a:solidFill>
                    <a:srgbClr val="000000"/>
                  </a:solidFill>
                  <a:latin typeface="Calibri"/>
                  <a:ea typeface="+mn-ea"/>
                  <a:cs typeface="+mn-cs"/>
                </a:rPr>
                <a:t>S</a:t>
              </a:r>
              <a:r>
                <a:rPr lang="en-US" sz="1400" b="1" dirty="0">
                  <a:solidFill>
                    <a:srgbClr val="000000"/>
                  </a:solidFill>
                  <a:latin typeface="Calibri"/>
                  <a:ea typeface="+mn-ea"/>
                  <a:cs typeface="+mn-cs"/>
                </a:rPr>
                <a:t>pecific </a:t>
              </a:r>
              <a:r>
                <a:rPr lang="en-US" sz="1400" b="1" u="sng" dirty="0" smtClean="0">
                  <a:solidFill>
                    <a:srgbClr val="000000"/>
                  </a:solidFill>
                  <a:latin typeface="Calibri"/>
                  <a:ea typeface="+mn-ea"/>
                  <a:cs typeface="+mn-cs"/>
                </a:rPr>
                <a:t>E</a:t>
              </a:r>
              <a:r>
                <a:rPr lang="en-US" sz="1400" b="1" dirty="0" smtClean="0">
                  <a:solidFill>
                    <a:srgbClr val="000000"/>
                  </a:solidFill>
                  <a:latin typeface="Calibri"/>
                  <a:ea typeface="+mn-ea"/>
                  <a:cs typeface="+mn-cs"/>
                </a:rPr>
                <a:t>xcision </a:t>
              </a:r>
              <a:r>
                <a:rPr lang="en-US" sz="1400" b="1" u="sng" dirty="0" smtClean="0">
                  <a:solidFill>
                    <a:srgbClr val="000000"/>
                  </a:solidFill>
                  <a:latin typeface="Calibri"/>
                  <a:ea typeface="+mn-ea"/>
                  <a:cs typeface="+mn-cs"/>
                </a:rPr>
                <a:t>R</a:t>
              </a:r>
              <a:r>
                <a:rPr lang="en-US" sz="1400" b="1" dirty="0" smtClean="0">
                  <a:solidFill>
                    <a:srgbClr val="000000"/>
                  </a:solidFill>
                  <a:latin typeface="Calibri"/>
                  <a:ea typeface="+mn-ea"/>
                  <a:cs typeface="+mn-cs"/>
                </a:rPr>
                <a:t>eagent)</a:t>
              </a:r>
              <a:endParaRPr lang="en-US" sz="1400" b="1" dirty="0">
                <a:solidFill>
                  <a:srgbClr val="000000"/>
                </a:solidFill>
                <a:latin typeface="Calibri"/>
                <a:ea typeface="+mn-ea"/>
                <a:cs typeface="+mn-cs"/>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000000"/>
                    </a:solidFill>
                    <a:latin typeface="Calibri"/>
                    <a:ea typeface="+mn-ea"/>
                    <a:cs typeface="+mn-cs"/>
                  </a:rPr>
                  <a:t>Remove “U”s</a:t>
                </a:r>
                <a:endParaRPr lang="en-US" sz="1400" b="1" dirty="0">
                  <a:solidFill>
                    <a:srgbClr val="000000"/>
                  </a:solidFill>
                  <a:latin typeface="Calibri"/>
                  <a:ea typeface="+mn-ea"/>
                  <a:cs typeface="+mn-cs"/>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pPr defTabSz="457200" fontAlgn="auto">
                  <a:spcBef>
                    <a:spcPts val="0"/>
                  </a:spcBef>
                  <a:spcAft>
                    <a:spcPts val="0"/>
                  </a:spcAft>
                </a:pPr>
                <a:endParaRPr lang="en-US" sz="600" b="1" dirty="0">
                  <a:solidFill>
                    <a:srgbClr val="6B6BCF"/>
                  </a:solidFill>
                  <a:latin typeface="Calibri"/>
                  <a:ea typeface="+mn-ea"/>
                  <a:cs typeface="+mn-cs"/>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FF00FF"/>
                    </a:solidFill>
                    <a:latin typeface="Calibri"/>
                    <a:ea typeface="+mn-ea"/>
                    <a:cs typeface="+mn-cs"/>
                  </a:rPr>
                  <a:t>Second-strand synthesis with dTTP </a:t>
                </a:r>
                <a:r>
                  <a:rPr lang="en-US" sz="1400" b="1" dirty="0" smtClean="0">
                    <a:solidFill>
                      <a:srgbClr val="FF00FF"/>
                    </a:solidFill>
                    <a:latin typeface="Calibri"/>
                    <a:ea typeface="+mn-ea"/>
                    <a:cs typeface="+mn-cs"/>
                    <a:sym typeface="Wingdings"/>
                  </a:rPr>
                  <a:t> dUTP</a:t>
                </a:r>
                <a:endParaRPr lang="en-US" sz="1400" b="1" dirty="0">
                  <a:solidFill>
                    <a:srgbClr val="FF00FF"/>
                  </a:solidFill>
                  <a:latin typeface="Calibri"/>
                  <a:ea typeface="+mn-ea"/>
                  <a:cs typeface="+mn-cs"/>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52" name="TextBox 51"/>
              <p:cNvSpPr txBox="1"/>
              <p:nvPr/>
            </p:nvSpPr>
            <p:spPr>
              <a:xfrm>
                <a:off x="1956945" y="2663635"/>
                <a:ext cx="297256"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a:t>
                </a:r>
                <a:endParaRPr lang="en-US" sz="1100" b="1" dirty="0">
                  <a:solidFill>
                    <a:srgbClr val="FF00FF"/>
                  </a:solidFill>
                  <a:latin typeface="Calibri"/>
                  <a:ea typeface="+mn-ea"/>
                  <a:cs typeface="+mn-cs"/>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56" name="TextBox 55"/>
              <p:cNvSpPr txBox="1"/>
              <p:nvPr/>
            </p:nvSpPr>
            <p:spPr>
              <a:xfrm>
                <a:off x="2546712" y="2663635"/>
                <a:ext cx="392947"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UU</a:t>
                </a:r>
                <a:endParaRPr lang="en-US" sz="1100" b="1" dirty="0">
                  <a:solidFill>
                    <a:srgbClr val="FF00FF"/>
                  </a:solidFill>
                  <a:latin typeface="Calibri"/>
                  <a:ea typeface="+mn-ea"/>
                  <a:cs typeface="+mn-cs"/>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60" name="TextBox 59"/>
              <p:cNvSpPr txBox="1"/>
              <p:nvPr/>
            </p:nvSpPr>
            <p:spPr>
              <a:xfrm>
                <a:off x="2210553" y="2663635"/>
                <a:ext cx="297256"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a:t>
                </a:r>
                <a:endParaRPr lang="en-US" sz="1100" b="1" dirty="0">
                  <a:solidFill>
                    <a:srgbClr val="FF00FF"/>
                  </a:solidFill>
                  <a:latin typeface="Calibri"/>
                  <a:ea typeface="+mn-ea"/>
                  <a:cs typeface="+mn-cs"/>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63" name="TextBox 62"/>
              <p:cNvSpPr txBox="1"/>
              <p:nvPr/>
            </p:nvSpPr>
            <p:spPr>
              <a:xfrm>
                <a:off x="3734160" y="2663635"/>
                <a:ext cx="392947"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UU</a:t>
                </a:r>
                <a:endParaRPr lang="en-US" sz="1100" b="1" dirty="0">
                  <a:solidFill>
                    <a:srgbClr val="FF00FF"/>
                  </a:solidFill>
                  <a:latin typeface="Calibri"/>
                  <a:ea typeface="+mn-ea"/>
                  <a:cs typeface="+mn-cs"/>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sp>
            <p:nvSpPr>
              <p:cNvPr id="66" name="TextBox 65"/>
              <p:cNvSpPr txBox="1"/>
              <p:nvPr/>
            </p:nvSpPr>
            <p:spPr>
              <a:xfrm>
                <a:off x="3340461" y="2663635"/>
                <a:ext cx="297256" cy="261610"/>
              </a:xfrm>
              <a:prstGeom prst="rect">
                <a:avLst/>
              </a:prstGeom>
              <a:noFill/>
            </p:spPr>
            <p:txBody>
              <a:bodyPr wrap="square" rtlCol="0">
                <a:spAutoFit/>
              </a:bodyPr>
              <a:lstStyle/>
              <a:p>
                <a:pPr defTabSz="457200" fontAlgn="auto">
                  <a:spcBef>
                    <a:spcPts val="0"/>
                  </a:spcBef>
                  <a:spcAft>
                    <a:spcPts val="0"/>
                  </a:spcAft>
                </a:pPr>
                <a:r>
                  <a:rPr lang="en-US" sz="1100" b="1" dirty="0" smtClean="0">
                    <a:solidFill>
                      <a:srgbClr val="FF00FF"/>
                    </a:solidFill>
                    <a:latin typeface="Calibri"/>
                    <a:ea typeface="+mn-ea"/>
                    <a:cs typeface="+mn-cs"/>
                  </a:rPr>
                  <a:t>U</a:t>
                </a:r>
                <a:endParaRPr lang="en-US" sz="1100" b="1" dirty="0">
                  <a:solidFill>
                    <a:srgbClr val="FF00FF"/>
                  </a:solidFill>
                  <a:latin typeface="Calibri"/>
                  <a:ea typeface="+mn-ea"/>
                  <a:cs typeface="+mn-cs"/>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pPr defTabSz="457200" fontAlgn="auto">
                    <a:spcBef>
                      <a:spcPts val="0"/>
                    </a:spcBef>
                    <a:spcAft>
                      <a:spcPts val="0"/>
                    </a:spcAft>
                  </a:pPr>
                  <a:r>
                    <a:rPr lang="en-US" sz="1400" b="1" dirty="0" smtClean="0">
                      <a:solidFill>
                        <a:srgbClr val="000090"/>
                      </a:solidFill>
                      <a:latin typeface="Calibri"/>
                      <a:ea typeface="+mn-ea"/>
                      <a:cs typeface="+mn-cs"/>
                    </a:rPr>
                    <a:t>First-strand synthesis with normal dNTPs</a:t>
                  </a:r>
                  <a:endParaRPr lang="en-US" sz="1400" b="1" dirty="0">
                    <a:solidFill>
                      <a:srgbClr val="000090"/>
                    </a:solidFill>
                    <a:latin typeface="Calibri"/>
                    <a:ea typeface="+mn-ea"/>
                    <a:cs typeface="+mn-cs"/>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auto" hangingPunct="0">
                    <a:spcBef>
                      <a:spcPts val="0"/>
                    </a:spcBef>
                    <a:spcAft>
                      <a:spcPts val="0"/>
                    </a:spcAft>
                  </a:pPr>
                  <a:endParaRPr lang="en-US" sz="1800" dirty="0" smtClean="0">
                    <a:solidFill>
                      <a:srgbClr val="000000"/>
                    </a:solidFill>
                    <a:ea typeface="ＭＳ Ｐゴシック" pitchFamily="-109" charset="-128"/>
                    <a:cs typeface="+mn-cs"/>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defTabSz="457200" fontAlgn="auto">
                <a:spcBef>
                  <a:spcPts val="0"/>
                </a:spcBef>
                <a:spcAft>
                  <a:spcPts val="0"/>
                </a:spcAft>
              </a:pPr>
              <a:r>
                <a:rPr lang="en-US" sz="1400" b="1" dirty="0" smtClean="0">
                  <a:solidFill>
                    <a:srgbClr val="000090"/>
                  </a:solidFill>
                  <a:latin typeface="Calibri"/>
                  <a:ea typeface="+mn-ea"/>
                  <a:cs typeface="+mn-cs"/>
                </a:rPr>
                <a:t>cDNA</a:t>
              </a:r>
              <a:endParaRPr lang="en-US" sz="1400" b="1" dirty="0">
                <a:solidFill>
                  <a:srgbClr val="000090"/>
                </a:solidFill>
                <a:latin typeface="Calibri"/>
                <a:ea typeface="+mn-ea"/>
                <a:cs typeface="+mn-cs"/>
              </a:endParaRPr>
            </a:p>
          </p:txBody>
        </p:sp>
      </p:grpSp>
      <p:grpSp>
        <p:nvGrpSpPr>
          <p:cNvPr id="147" name="Group 146"/>
          <p:cNvGrpSpPr/>
          <p:nvPr/>
        </p:nvGrpSpPr>
        <p:grpSpPr>
          <a:xfrm>
            <a:off x="0" y="6396038"/>
            <a:ext cx="9144000" cy="461962"/>
            <a:chOff x="0" y="6396038"/>
            <a:chExt cx="9144000" cy="461962"/>
          </a:xfrm>
        </p:grpSpPr>
        <p:sp>
          <p:nvSpPr>
            <p:cNvPr id="149" name="Rectangle 14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2" name="TextBox 15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4" name="TextBox 15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26" name="TextBox 25"/>
          <p:cNvSpPr txBox="1"/>
          <p:nvPr/>
        </p:nvSpPr>
        <p:spPr>
          <a:xfrm>
            <a:off x="7686665" y="6093296"/>
            <a:ext cx="1450487" cy="276999"/>
          </a:xfrm>
          <a:prstGeom prst="rect">
            <a:avLst/>
          </a:prstGeom>
          <a:noFill/>
        </p:spPr>
        <p:txBody>
          <a:bodyPr wrap="none" rtlCol="0">
            <a:spAutoFit/>
          </a:bodyPr>
          <a:lstStyle/>
          <a:p>
            <a:r>
              <a:rPr lang="en-US" sz="1200" dirty="0" smtClean="0"/>
              <a:t>Slide from J. Levin</a:t>
            </a:r>
            <a:endParaRPr lang="en-US" sz="1200" dirty="0"/>
          </a:p>
        </p:txBody>
      </p:sp>
    </p:spTree>
    <p:extLst>
      <p:ext uri="{BB962C8B-B14F-4D97-AF65-F5344CB8AC3E}">
        <p14:creationId xmlns:p14="http://schemas.microsoft.com/office/powerpoint/2010/main" val="42604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1520" y="476672"/>
            <a:ext cx="7175963" cy="584776"/>
          </a:xfrm>
          <a:prstGeom prst="rect">
            <a:avLst/>
          </a:prstGeom>
          <a:noFill/>
        </p:spPr>
        <p:txBody>
          <a:bodyPr wrap="none" rtlCol="0">
            <a:spAutoFit/>
          </a:bodyPr>
          <a:lstStyle/>
          <a:p>
            <a:pPr defTabSz="457200" fontAlgn="auto">
              <a:spcBef>
                <a:spcPts val="0"/>
              </a:spcBef>
              <a:spcAft>
                <a:spcPts val="0"/>
              </a:spcAft>
            </a:pPr>
            <a:r>
              <a:rPr lang="en-US" sz="3200" dirty="0" smtClean="0">
                <a:solidFill>
                  <a:prstClr val="black"/>
                </a:solidFill>
                <a:latin typeface="Calibri"/>
                <a:ea typeface="+mn-ea"/>
                <a:cs typeface="+mn-cs"/>
              </a:rPr>
              <a:t>Overlapping UTRs from Opposite Strands</a:t>
            </a:r>
            <a:endParaRPr lang="en-US" sz="3200" dirty="0">
              <a:solidFill>
                <a:prstClr val="black"/>
              </a:solidFill>
              <a:latin typeface="Calibri"/>
              <a:ea typeface="+mn-ea"/>
              <a:cs typeface="+mn-cs"/>
            </a:endParaRPr>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defTabSz="457200" fontAlgn="auto">
              <a:spcBef>
                <a:spcPts val="0"/>
              </a:spcBef>
              <a:spcAft>
                <a:spcPts val="0"/>
              </a:spcAft>
            </a:pPr>
            <a:r>
              <a:rPr lang="en-US" sz="1400" i="1" dirty="0" err="1" smtClean="0">
                <a:solidFill>
                  <a:prstClr val="black"/>
                </a:solidFill>
                <a:latin typeface="Calibri"/>
                <a:ea typeface="+mn-ea"/>
                <a:cs typeface="+mn-cs"/>
              </a:rPr>
              <a:t>Schizosacharomyces</a:t>
            </a:r>
            <a:r>
              <a:rPr lang="en-US" sz="1400" i="1" dirty="0" smtClean="0">
                <a:solidFill>
                  <a:prstClr val="black"/>
                </a:solidFill>
                <a:latin typeface="Calibri"/>
                <a:ea typeface="+mn-ea"/>
                <a:cs typeface="+mn-cs"/>
              </a:rPr>
              <a:t> </a:t>
            </a:r>
            <a:r>
              <a:rPr lang="en-US" sz="1400" i="1" dirty="0" err="1" smtClean="0">
                <a:solidFill>
                  <a:prstClr val="black"/>
                </a:solidFill>
                <a:latin typeface="Calibri"/>
                <a:ea typeface="+mn-ea"/>
                <a:cs typeface="+mn-cs"/>
              </a:rPr>
              <a:t>pombe</a:t>
            </a:r>
            <a:endParaRPr lang="en-US" sz="1400" i="1" dirty="0" smtClean="0">
              <a:solidFill>
                <a:prstClr val="black"/>
              </a:solidFill>
              <a:latin typeface="Calibri"/>
              <a:ea typeface="+mn-ea"/>
              <a:cs typeface="+mn-cs"/>
            </a:endParaRPr>
          </a:p>
          <a:p>
            <a:pPr algn="ctr" defTabSz="457200" fontAlgn="auto">
              <a:spcBef>
                <a:spcPts val="0"/>
              </a:spcBef>
              <a:spcAft>
                <a:spcPts val="0"/>
              </a:spcAft>
            </a:pPr>
            <a:r>
              <a:rPr lang="en-US" sz="1400" dirty="0" smtClean="0">
                <a:solidFill>
                  <a:prstClr val="black"/>
                </a:solidFill>
                <a:latin typeface="Calibri"/>
                <a:ea typeface="+mn-ea"/>
                <a:cs typeface="+mn-cs"/>
              </a:rPr>
              <a:t>(fission yeast)</a:t>
            </a:r>
            <a:endParaRPr lang="en-US" sz="1400" dirty="0">
              <a:solidFill>
                <a:prstClr val="black"/>
              </a:solidFill>
              <a:latin typeface="Calibri"/>
              <a:ea typeface="+mn-ea"/>
              <a:cs typeface="+mn-cs"/>
            </a:endParaRPr>
          </a:p>
        </p:txBody>
      </p:sp>
      <p:grpSp>
        <p:nvGrpSpPr>
          <p:cNvPr id="10" name="Group 9"/>
          <p:cNvGrpSpPr/>
          <p:nvPr/>
        </p:nvGrpSpPr>
        <p:grpSpPr>
          <a:xfrm>
            <a:off x="395536" y="1772816"/>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grpSp>
      <p:cxnSp>
        <p:nvCxnSpPr>
          <p:cNvPr id="11" name="Straight Arrow Connector 10"/>
          <p:cNvCxnSpPr/>
          <p:nvPr/>
        </p:nvCxnSpPr>
        <p:spPr>
          <a:xfrm flipH="1">
            <a:off x="3986582" y="4653136"/>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437112"/>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TextBox 14"/>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6" name="TextBox 15"/>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52972132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92"/>
            <a:ext cx="8229600" cy="1143000"/>
          </a:xfrm>
        </p:spPr>
        <p:txBody>
          <a:bodyPr>
            <a:normAutofit/>
          </a:bodyPr>
          <a:lstStyle/>
          <a:p>
            <a:r>
              <a:rPr lang="en-US" sz="3200" dirty="0" smtClean="0"/>
              <a:t>Antisense-dominated Transcription</a:t>
            </a:r>
            <a:endParaRPr lang="en-US" sz="3200"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0728"/>
            <a:ext cx="9144000" cy="5094659"/>
          </a:xfrm>
          <a:prstGeom prst="rect">
            <a:avLst/>
          </a:prstGeom>
        </p:spPr>
      </p:pic>
      <p:pic>
        <p:nvPicPr>
          <p:cNvPr id="4" name="Picture 3"/>
          <p:cNvPicPr>
            <a:picLocks noChangeAspect="1"/>
          </p:cNvPicPr>
          <p:nvPr/>
        </p:nvPicPr>
        <p:blipFill>
          <a:blip r:embed="rId4"/>
          <a:stretch>
            <a:fillRect/>
          </a:stretch>
        </p:blipFill>
        <p:spPr>
          <a:xfrm>
            <a:off x="28238" y="5472608"/>
            <a:ext cx="1067904" cy="854323"/>
          </a:xfrm>
          <a:prstGeom prst="rect">
            <a:avLst/>
          </a:prstGeom>
        </p:spPr>
      </p:pic>
      <p:sp>
        <p:nvSpPr>
          <p:cNvPr id="7" name="Rectangle 6"/>
          <p:cNvSpPr/>
          <p:nvPr/>
        </p:nvSpPr>
        <p:spPr>
          <a:xfrm>
            <a:off x="3333911" y="399544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endParaRPr lang="en-US" sz="1800">
              <a:solidFill>
                <a:prstClr val="white"/>
              </a:solidFill>
              <a:latin typeface="Calibri"/>
            </a:endParaRPr>
          </a:p>
        </p:txBody>
      </p:sp>
      <p:cxnSp>
        <p:nvCxnSpPr>
          <p:cNvPr id="8" name="Straight Arrow Connector 7"/>
          <p:cNvCxnSpPr/>
          <p:nvPr/>
        </p:nvCxnSpPr>
        <p:spPr>
          <a:xfrm flipH="1">
            <a:off x="5838754" y="470599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70452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70158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196083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196083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11323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0" y="6396038"/>
            <a:ext cx="9144000" cy="461962"/>
            <a:chOff x="0" y="6396038"/>
            <a:chExt cx="9144000" cy="461962"/>
          </a:xfrm>
        </p:grpSpPr>
        <p:sp>
          <p:nvSpPr>
            <p:cNvPr id="21" name="Rectangle 20"/>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22" name="TextBox 2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23" name="TextBox 22"/>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266449078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315416"/>
            <a:ext cx="8229600" cy="1143000"/>
          </a:xfrm>
        </p:spPr>
        <p:txBody>
          <a:bodyPr>
            <a:normAutofit/>
          </a:bodyPr>
          <a:lstStyle/>
          <a:p>
            <a:r>
              <a:rPr lang="en-US" sz="3200" dirty="0" smtClean="0"/>
              <a:t>Trinity output: a multi-</a:t>
            </a:r>
            <a:r>
              <a:rPr lang="en-US" sz="3200" dirty="0" err="1" smtClean="0"/>
              <a:t>fasta</a:t>
            </a:r>
            <a:r>
              <a:rPr lang="en-US" sz="3200" dirty="0" smtClean="0"/>
              <a:t> file</a:t>
            </a:r>
            <a:endParaRPr lang="en-US" sz="3200"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548680"/>
            <a:ext cx="5603957" cy="5834708"/>
          </a:xfrm>
          <a:prstGeom prst="rect">
            <a:avLst/>
          </a:prstGeom>
        </p:spPr>
      </p:pic>
      <p:grpSp>
        <p:nvGrpSpPr>
          <p:cNvPr id="5" name="Group 4"/>
          <p:cNvGrpSpPr/>
          <p:nvPr/>
        </p:nvGrpSpPr>
        <p:grpSpPr>
          <a:xfrm>
            <a:off x="0" y="6396038"/>
            <a:ext cx="9144000" cy="461962"/>
            <a:chOff x="0" y="6396038"/>
            <a:chExt cx="9144000" cy="461962"/>
          </a:xfrm>
        </p:grpSpPr>
        <p:sp>
          <p:nvSpPr>
            <p:cNvPr id="6" name="Rectangle 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08683608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Flavors of Differential Expression Analyses</a:t>
            </a:r>
            <a:endParaRPr lang="en-US" sz="3600" b="1" dirty="0"/>
          </a:p>
        </p:txBody>
      </p:sp>
      <p:sp>
        <p:nvSpPr>
          <p:cNvPr id="3" name="Content Placeholder 2"/>
          <p:cNvSpPr>
            <a:spLocks noGrp="1"/>
          </p:cNvSpPr>
          <p:nvPr>
            <p:ph idx="1"/>
          </p:nvPr>
        </p:nvSpPr>
        <p:spPr>
          <a:xfrm>
            <a:off x="868761" y="1964705"/>
            <a:ext cx="7421250" cy="2773869"/>
          </a:xfrm>
        </p:spPr>
        <p:txBody>
          <a:bodyPr>
            <a:normAutofit/>
          </a:bodyPr>
          <a:lstStyle/>
          <a:p>
            <a:r>
              <a:rPr lang="en-US" dirty="0" smtClean="0"/>
              <a:t>Differential Gene Expression (DGE)</a:t>
            </a:r>
          </a:p>
          <a:p>
            <a:r>
              <a:rPr lang="en-US" dirty="0" smtClean="0"/>
              <a:t>Differential Transcript Expression (DTE)</a:t>
            </a:r>
          </a:p>
          <a:p>
            <a:r>
              <a:rPr lang="en-US" dirty="0" smtClean="0"/>
              <a:t>Differential Transcript Usage (DTU)</a:t>
            </a:r>
          </a:p>
          <a:p>
            <a:r>
              <a:rPr lang="en-US" dirty="0" smtClean="0"/>
              <a:t>Differential Exon Usage (DEU)</a:t>
            </a:r>
            <a:endParaRPr lang="en-US" dirty="0"/>
          </a:p>
        </p:txBody>
      </p:sp>
      <p:grpSp>
        <p:nvGrpSpPr>
          <p:cNvPr id="4" name="Group 3"/>
          <p:cNvGrpSpPr/>
          <p:nvPr/>
        </p:nvGrpSpPr>
        <p:grpSpPr>
          <a:xfrm>
            <a:off x="0" y="6396038"/>
            <a:ext cx="9144000" cy="461962"/>
            <a:chOff x="0" y="6396038"/>
            <a:chExt cx="9144000" cy="461962"/>
          </a:xfrm>
        </p:grpSpPr>
        <p:sp>
          <p:nvSpPr>
            <p:cNvPr id="5" name="Rectangle 4"/>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TextBox 5"/>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7" name="TextBox 6"/>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4000779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8" name="Rectangle 7"/>
          <p:cNvSpPr/>
          <p:nvPr/>
        </p:nvSpPr>
        <p:spPr>
          <a:xfrm>
            <a:off x="0" y="1912470"/>
            <a:ext cx="9144000" cy="46128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157192"/>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97468521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6396038"/>
            <a:ext cx="9144000" cy="461962"/>
            <a:chOff x="0" y="6396038"/>
            <a:chExt cx="9144000" cy="461962"/>
          </a:xfrm>
        </p:grpSpPr>
        <p:sp>
          <p:nvSpPr>
            <p:cNvPr id="16" name="Rectangle 15"/>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7" name="TextBox 16"/>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8" name="TextBox 17"/>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19" name="Rectangle 18"/>
          <p:cNvSpPr/>
          <p:nvPr/>
        </p:nvSpPr>
        <p:spPr>
          <a:xfrm>
            <a:off x="1317830" y="1585541"/>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TextBox 27"/>
          <p:cNvSpPr txBox="1"/>
          <p:nvPr/>
        </p:nvSpPr>
        <p:spPr>
          <a:xfrm>
            <a:off x="130574" y="1436821"/>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grpSp>
        <p:nvGrpSpPr>
          <p:cNvPr id="30" name="Group 29"/>
          <p:cNvGrpSpPr/>
          <p:nvPr/>
        </p:nvGrpSpPr>
        <p:grpSpPr>
          <a:xfrm>
            <a:off x="2012690" y="1214110"/>
            <a:ext cx="5495635" cy="222711"/>
            <a:chOff x="1737150" y="1234111"/>
            <a:chExt cx="5495635" cy="222711"/>
          </a:xfrm>
        </p:grpSpPr>
        <p:cxnSp>
          <p:nvCxnSpPr>
            <p:cNvPr id="32" name="Straight Connector 31"/>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7" name="Rectangle 36"/>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38" name="Group 37"/>
          <p:cNvGrpSpPr/>
          <p:nvPr/>
        </p:nvGrpSpPr>
        <p:grpSpPr>
          <a:xfrm>
            <a:off x="2611707" y="839317"/>
            <a:ext cx="3174793" cy="222711"/>
            <a:chOff x="2336167" y="859318"/>
            <a:chExt cx="3174793" cy="222711"/>
          </a:xfrm>
        </p:grpSpPr>
        <p:cxnSp>
          <p:nvCxnSpPr>
            <p:cNvPr id="39" name="Straight Connector 3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41" name="Rectangle 40"/>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42" name="TextBox 41"/>
          <p:cNvSpPr txBox="1"/>
          <p:nvPr/>
        </p:nvSpPr>
        <p:spPr>
          <a:xfrm>
            <a:off x="1193212" y="692696"/>
            <a:ext cx="749349" cy="369332"/>
          </a:xfrm>
          <a:prstGeom prst="rect">
            <a:avLst/>
          </a:prstGeom>
          <a:noFill/>
        </p:spPr>
        <p:txBody>
          <a:bodyPr wrap="none" rtlCol="0">
            <a:spAutoFit/>
          </a:bodyPr>
          <a:lstStyle/>
          <a:p>
            <a:r>
              <a:rPr lang="en-US" sz="1800" dirty="0" smtClean="0">
                <a:solidFill>
                  <a:schemeClr val="accent6"/>
                </a:solidFill>
              </a:rPr>
              <a:t>Iso_1</a:t>
            </a:r>
            <a:endParaRPr lang="en-US" sz="1800" dirty="0">
              <a:solidFill>
                <a:schemeClr val="accent6"/>
              </a:solidFill>
            </a:endParaRPr>
          </a:p>
        </p:txBody>
      </p:sp>
      <p:sp>
        <p:nvSpPr>
          <p:cNvPr id="43" name="TextBox 42"/>
          <p:cNvSpPr txBox="1"/>
          <p:nvPr/>
        </p:nvSpPr>
        <p:spPr>
          <a:xfrm>
            <a:off x="1201852" y="1084736"/>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sp>
        <p:nvSpPr>
          <p:cNvPr id="44" name="TextBox 43"/>
          <p:cNvSpPr txBox="1"/>
          <p:nvPr/>
        </p:nvSpPr>
        <p:spPr>
          <a:xfrm>
            <a:off x="610674" y="70742"/>
            <a:ext cx="7994797" cy="584776"/>
          </a:xfrm>
          <a:prstGeom prst="rect">
            <a:avLst/>
          </a:prstGeom>
          <a:noFill/>
        </p:spPr>
        <p:txBody>
          <a:bodyPr wrap="none" rtlCol="0">
            <a:spAutoFit/>
          </a:bodyPr>
          <a:lstStyle/>
          <a:p>
            <a:pPr algn="ctr"/>
            <a:r>
              <a:rPr lang="en-US" sz="1600" b="1" dirty="0" smtClean="0"/>
              <a:t>Differential Gene Expression (DGE) and Differential Transcript Expression (DTE)</a:t>
            </a:r>
          </a:p>
          <a:p>
            <a:pPr algn="ctr"/>
            <a:r>
              <a:rPr lang="en-US" sz="1600" b="1" dirty="0" smtClean="0"/>
              <a:t>(Example 1)</a:t>
            </a:r>
            <a:endParaRPr lang="en-US" sz="1600" b="1" dirty="0"/>
          </a:p>
        </p:txBody>
      </p:sp>
    </p:spTree>
    <p:extLst>
      <p:ext uri="{BB962C8B-B14F-4D97-AF65-F5344CB8AC3E}">
        <p14:creationId xmlns:p14="http://schemas.microsoft.com/office/powerpoint/2010/main" val="10144599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996371"/>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 name="Rectangle 4"/>
          <p:cNvSpPr/>
          <p:nvPr/>
        </p:nvSpPr>
        <p:spPr>
          <a:xfrm>
            <a:off x="985525" y="2512747"/>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Box 5"/>
          <p:cNvSpPr txBox="1"/>
          <p:nvPr/>
        </p:nvSpPr>
        <p:spPr>
          <a:xfrm>
            <a:off x="1223411" y="5790741"/>
            <a:ext cx="1249060" cy="369332"/>
          </a:xfrm>
          <a:prstGeom prst="rect">
            <a:avLst/>
          </a:prstGeom>
          <a:noFill/>
        </p:spPr>
        <p:txBody>
          <a:bodyPr wrap="none" rtlCol="0">
            <a:spAutoFit/>
          </a:bodyPr>
          <a:lstStyle/>
          <a:p>
            <a:r>
              <a:rPr lang="en-US" sz="1800" dirty="0" err="1" smtClean="0"/>
              <a:t>Sample_A</a:t>
            </a:r>
            <a:endParaRPr lang="en-US" sz="1800" dirty="0"/>
          </a:p>
        </p:txBody>
      </p:sp>
      <p:sp>
        <p:nvSpPr>
          <p:cNvPr id="7" name="TextBox 6"/>
          <p:cNvSpPr txBox="1"/>
          <p:nvPr/>
        </p:nvSpPr>
        <p:spPr>
          <a:xfrm>
            <a:off x="3528010" y="5787943"/>
            <a:ext cx="1249674" cy="369332"/>
          </a:xfrm>
          <a:prstGeom prst="rect">
            <a:avLst/>
          </a:prstGeom>
          <a:noFill/>
        </p:spPr>
        <p:txBody>
          <a:bodyPr wrap="none" rtlCol="0">
            <a:spAutoFit/>
          </a:bodyPr>
          <a:lstStyle/>
          <a:p>
            <a:r>
              <a:rPr lang="en-US" sz="1800" dirty="0" err="1" smtClean="0"/>
              <a:t>Sample_B</a:t>
            </a:r>
            <a:endParaRPr lang="en-US" sz="1800" dirty="0"/>
          </a:p>
        </p:txBody>
      </p:sp>
      <p:sp>
        <p:nvSpPr>
          <p:cNvPr id="8" name="TextBox 7"/>
          <p:cNvSpPr txBox="1"/>
          <p:nvPr/>
        </p:nvSpPr>
        <p:spPr>
          <a:xfrm>
            <a:off x="411825" y="4525666"/>
            <a:ext cx="543739" cy="369332"/>
          </a:xfrm>
          <a:prstGeom prst="rect">
            <a:avLst/>
          </a:prstGeom>
          <a:noFill/>
        </p:spPr>
        <p:txBody>
          <a:bodyPr wrap="none" rtlCol="0">
            <a:spAutoFit/>
          </a:bodyPr>
          <a:lstStyle/>
          <a:p>
            <a:r>
              <a:rPr lang="en-US" sz="1800" dirty="0" smtClean="0"/>
              <a:t>low</a:t>
            </a:r>
            <a:endParaRPr lang="en-US" sz="1800" dirty="0"/>
          </a:p>
        </p:txBody>
      </p:sp>
      <p:sp>
        <p:nvSpPr>
          <p:cNvPr id="9" name="TextBox 8"/>
          <p:cNvSpPr txBox="1"/>
          <p:nvPr/>
        </p:nvSpPr>
        <p:spPr>
          <a:xfrm>
            <a:off x="396018" y="2781284"/>
            <a:ext cx="621083" cy="369332"/>
          </a:xfrm>
          <a:prstGeom prst="rect">
            <a:avLst/>
          </a:prstGeom>
          <a:noFill/>
        </p:spPr>
        <p:txBody>
          <a:bodyPr wrap="none" rtlCol="0">
            <a:spAutoFit/>
          </a:bodyPr>
          <a:lstStyle/>
          <a:p>
            <a:r>
              <a:rPr lang="en-US" sz="1800" dirty="0" smtClean="0"/>
              <a:t>high</a:t>
            </a:r>
            <a:endParaRPr lang="en-US" sz="1800" dirty="0"/>
          </a:p>
        </p:txBody>
      </p:sp>
      <p:grpSp>
        <p:nvGrpSpPr>
          <p:cNvPr id="16" name="Group 15"/>
          <p:cNvGrpSpPr/>
          <p:nvPr/>
        </p:nvGrpSpPr>
        <p:grpSpPr>
          <a:xfrm>
            <a:off x="3551970" y="2962590"/>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20" name="Rectangle 19"/>
          <p:cNvSpPr/>
          <p:nvPr/>
        </p:nvSpPr>
        <p:spPr>
          <a:xfrm>
            <a:off x="1317830" y="1585541"/>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TextBox 20"/>
          <p:cNvSpPr txBox="1"/>
          <p:nvPr/>
        </p:nvSpPr>
        <p:spPr>
          <a:xfrm>
            <a:off x="130574" y="1436821"/>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grpSp>
        <p:nvGrpSpPr>
          <p:cNvPr id="33" name="Group 32"/>
          <p:cNvGrpSpPr/>
          <p:nvPr/>
        </p:nvGrpSpPr>
        <p:grpSpPr>
          <a:xfrm>
            <a:off x="2012690" y="1214110"/>
            <a:ext cx="5495635" cy="222711"/>
            <a:chOff x="1737150" y="1234111"/>
            <a:chExt cx="5495635" cy="222711"/>
          </a:xfrm>
        </p:grpSpPr>
        <p:cxnSp>
          <p:nvCxnSpPr>
            <p:cNvPr id="31" name="Straight Connector 30"/>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Rectangle 22"/>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34" name="Group 33"/>
          <p:cNvGrpSpPr/>
          <p:nvPr/>
        </p:nvGrpSpPr>
        <p:grpSpPr>
          <a:xfrm>
            <a:off x="2611707" y="839317"/>
            <a:ext cx="3174793" cy="222711"/>
            <a:chOff x="2336167" y="859318"/>
            <a:chExt cx="3174793" cy="222711"/>
          </a:xfrm>
        </p:grpSpPr>
        <p:cxnSp>
          <p:nvCxnSpPr>
            <p:cNvPr id="29" name="Straight Connector 28"/>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26" name="TextBox 25"/>
          <p:cNvSpPr txBox="1"/>
          <p:nvPr/>
        </p:nvSpPr>
        <p:spPr>
          <a:xfrm>
            <a:off x="1193212" y="692696"/>
            <a:ext cx="749349" cy="369332"/>
          </a:xfrm>
          <a:prstGeom prst="rect">
            <a:avLst/>
          </a:prstGeom>
          <a:noFill/>
        </p:spPr>
        <p:txBody>
          <a:bodyPr wrap="none" rtlCol="0">
            <a:spAutoFit/>
          </a:bodyPr>
          <a:lstStyle/>
          <a:p>
            <a:r>
              <a:rPr lang="en-US" sz="1800" dirty="0" smtClean="0">
                <a:solidFill>
                  <a:schemeClr val="accent6"/>
                </a:solidFill>
              </a:rPr>
              <a:t>Iso_1</a:t>
            </a:r>
            <a:endParaRPr lang="en-US" sz="1800" dirty="0">
              <a:solidFill>
                <a:schemeClr val="accent6"/>
              </a:solidFill>
            </a:endParaRPr>
          </a:p>
        </p:txBody>
      </p:sp>
      <p:sp>
        <p:nvSpPr>
          <p:cNvPr id="27" name="TextBox 26"/>
          <p:cNvSpPr txBox="1"/>
          <p:nvPr/>
        </p:nvSpPr>
        <p:spPr>
          <a:xfrm>
            <a:off x="1201852" y="1084736"/>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sp>
        <p:nvSpPr>
          <p:cNvPr id="35" name="TextBox 34"/>
          <p:cNvSpPr txBox="1"/>
          <p:nvPr/>
        </p:nvSpPr>
        <p:spPr>
          <a:xfrm>
            <a:off x="610674" y="70742"/>
            <a:ext cx="7994797" cy="584776"/>
          </a:xfrm>
          <a:prstGeom prst="rect">
            <a:avLst/>
          </a:prstGeom>
          <a:noFill/>
        </p:spPr>
        <p:txBody>
          <a:bodyPr wrap="none" rtlCol="0">
            <a:spAutoFit/>
          </a:bodyPr>
          <a:lstStyle/>
          <a:p>
            <a:pPr algn="ctr"/>
            <a:r>
              <a:rPr lang="en-US" sz="1600" b="1" dirty="0" smtClean="0"/>
              <a:t>Differential Gene Expression (DGE) and Differential Transcript Expression (DTE)</a:t>
            </a:r>
          </a:p>
          <a:p>
            <a:pPr algn="ctr"/>
            <a:r>
              <a:rPr lang="en-US" sz="1600" b="1" dirty="0" smtClean="0"/>
              <a:t>(Example 1)</a:t>
            </a:r>
            <a:endParaRPr lang="en-US" sz="1600" b="1" dirty="0"/>
          </a:p>
        </p:txBody>
      </p:sp>
      <p:sp>
        <p:nvSpPr>
          <p:cNvPr id="36" name="TextBox 35"/>
          <p:cNvSpPr txBox="1"/>
          <p:nvPr/>
        </p:nvSpPr>
        <p:spPr>
          <a:xfrm>
            <a:off x="6217788" y="3071256"/>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sp>
        <p:nvSpPr>
          <p:cNvPr id="37" name="TextBox 36"/>
          <p:cNvSpPr txBox="1"/>
          <p:nvPr/>
        </p:nvSpPr>
        <p:spPr>
          <a:xfrm>
            <a:off x="6254307" y="2520101"/>
            <a:ext cx="1018503" cy="369332"/>
          </a:xfrm>
          <a:prstGeom prst="rect">
            <a:avLst/>
          </a:prstGeom>
          <a:noFill/>
        </p:spPr>
        <p:txBody>
          <a:bodyPr wrap="none" rtlCol="0">
            <a:spAutoFit/>
          </a:bodyPr>
          <a:lstStyle/>
          <a:p>
            <a:r>
              <a:rPr lang="en-US" sz="1800" b="1" dirty="0" smtClean="0"/>
              <a:t>Feature</a:t>
            </a:r>
            <a:endParaRPr lang="en-US" sz="1800" b="1" dirty="0"/>
          </a:p>
        </p:txBody>
      </p:sp>
      <p:sp>
        <p:nvSpPr>
          <p:cNvPr id="38" name="TextBox 37"/>
          <p:cNvSpPr txBox="1"/>
          <p:nvPr/>
        </p:nvSpPr>
        <p:spPr>
          <a:xfrm>
            <a:off x="7318499" y="2520101"/>
            <a:ext cx="1942058" cy="369332"/>
          </a:xfrm>
          <a:prstGeom prst="rect">
            <a:avLst/>
          </a:prstGeom>
          <a:noFill/>
        </p:spPr>
        <p:txBody>
          <a:bodyPr wrap="none" rtlCol="0">
            <a:spAutoFit/>
          </a:bodyPr>
          <a:lstStyle/>
          <a:p>
            <a:r>
              <a:rPr lang="en-US" sz="1800" b="1" dirty="0" smtClean="0"/>
              <a:t>Diff Expressed?</a:t>
            </a:r>
            <a:endParaRPr lang="en-US" sz="1800" b="1" dirty="0"/>
          </a:p>
        </p:txBody>
      </p:sp>
      <p:sp>
        <p:nvSpPr>
          <p:cNvPr id="39" name="TextBox 38"/>
          <p:cNvSpPr txBox="1"/>
          <p:nvPr/>
        </p:nvSpPr>
        <p:spPr>
          <a:xfrm>
            <a:off x="7876344" y="3069609"/>
            <a:ext cx="561234" cy="369332"/>
          </a:xfrm>
          <a:prstGeom prst="rect">
            <a:avLst/>
          </a:prstGeom>
          <a:noFill/>
        </p:spPr>
        <p:txBody>
          <a:bodyPr wrap="none" rtlCol="0">
            <a:spAutoFit/>
          </a:bodyPr>
          <a:lstStyle/>
          <a:p>
            <a:r>
              <a:rPr lang="en-US" sz="1800" dirty="0" smtClean="0"/>
              <a:t>Yes</a:t>
            </a:r>
            <a:endParaRPr lang="en-US" sz="1800" dirty="0"/>
          </a:p>
        </p:txBody>
      </p:sp>
      <p:sp>
        <p:nvSpPr>
          <p:cNvPr id="56" name="TextBox 55"/>
          <p:cNvSpPr txBox="1"/>
          <p:nvPr/>
        </p:nvSpPr>
        <p:spPr>
          <a:xfrm rot="18776024">
            <a:off x="750880" y="5279712"/>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sp>
        <p:nvSpPr>
          <p:cNvPr id="59" name="TextBox 58"/>
          <p:cNvSpPr txBox="1"/>
          <p:nvPr/>
        </p:nvSpPr>
        <p:spPr>
          <a:xfrm rot="18776024">
            <a:off x="3099619" y="5381036"/>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grpSp>
        <p:nvGrpSpPr>
          <p:cNvPr id="28" name="Group 27"/>
          <p:cNvGrpSpPr/>
          <p:nvPr/>
        </p:nvGrpSpPr>
        <p:grpSpPr>
          <a:xfrm>
            <a:off x="1533428" y="3166278"/>
            <a:ext cx="5581868" cy="2579577"/>
            <a:chOff x="1533428" y="3581685"/>
            <a:chExt cx="5581868" cy="2579577"/>
          </a:xfrm>
        </p:grpSpPr>
        <p:grpSp>
          <p:nvGrpSpPr>
            <p:cNvPr id="40" name="Group 39"/>
            <p:cNvGrpSpPr/>
            <p:nvPr/>
          </p:nvGrpSpPr>
          <p:grpSpPr>
            <a:xfrm>
              <a:off x="1677250" y="462744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0" name="Group 49"/>
            <p:cNvGrpSpPr/>
            <p:nvPr/>
          </p:nvGrpSpPr>
          <p:grpSpPr>
            <a:xfrm>
              <a:off x="3921976" y="3581685"/>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7" name="TextBox 56"/>
            <p:cNvSpPr txBox="1"/>
            <p:nvPr/>
          </p:nvSpPr>
          <p:spPr>
            <a:xfrm rot="18776024">
              <a:off x="1391540" y="5656441"/>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0" name="TextBox 59"/>
            <p:cNvSpPr txBox="1"/>
            <p:nvPr/>
          </p:nvSpPr>
          <p:spPr>
            <a:xfrm rot="18776024">
              <a:off x="3740279" y="5757765"/>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2" name="TextBox 61"/>
            <p:cNvSpPr txBox="1"/>
            <p:nvPr/>
          </p:nvSpPr>
          <p:spPr>
            <a:xfrm>
              <a:off x="6365947" y="4037818"/>
              <a:ext cx="749349" cy="369332"/>
            </a:xfrm>
            <a:prstGeom prst="rect">
              <a:avLst/>
            </a:prstGeom>
            <a:noFill/>
          </p:spPr>
          <p:txBody>
            <a:bodyPr wrap="none" rtlCol="0">
              <a:spAutoFit/>
            </a:bodyPr>
            <a:lstStyle/>
            <a:p>
              <a:r>
                <a:rPr lang="en-US" sz="1800" dirty="0" smtClean="0">
                  <a:solidFill>
                    <a:srgbClr val="F79646"/>
                  </a:solidFill>
                </a:rPr>
                <a:t>Iso_1</a:t>
              </a:r>
              <a:endParaRPr lang="en-US" sz="1800" dirty="0">
                <a:solidFill>
                  <a:srgbClr val="F79646"/>
                </a:solidFill>
              </a:endParaRPr>
            </a:p>
          </p:txBody>
        </p:sp>
      </p:grpSp>
      <p:grpSp>
        <p:nvGrpSpPr>
          <p:cNvPr id="30" name="Group 29"/>
          <p:cNvGrpSpPr/>
          <p:nvPr/>
        </p:nvGrpSpPr>
        <p:grpSpPr>
          <a:xfrm>
            <a:off x="1986375" y="2950608"/>
            <a:ext cx="5128921" cy="2807228"/>
            <a:chOff x="1986375" y="3366015"/>
            <a:chExt cx="5128921" cy="2807228"/>
          </a:xfrm>
        </p:grpSpPr>
        <p:grpSp>
          <p:nvGrpSpPr>
            <p:cNvPr id="46" name="Group 45"/>
            <p:cNvGrpSpPr/>
            <p:nvPr/>
          </p:nvGrpSpPr>
          <p:grpSpPr>
            <a:xfrm>
              <a:off x="2045296" y="4411778"/>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3" name="Group 52"/>
            <p:cNvGrpSpPr/>
            <p:nvPr/>
          </p:nvGrpSpPr>
          <p:grpSpPr>
            <a:xfrm>
              <a:off x="4290022" y="3366015"/>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8" name="TextBox 57"/>
            <p:cNvSpPr txBox="1"/>
            <p:nvPr/>
          </p:nvSpPr>
          <p:spPr>
            <a:xfrm rot="18776024">
              <a:off x="1844487" y="5668422"/>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1" name="TextBox 60"/>
            <p:cNvSpPr txBox="1"/>
            <p:nvPr/>
          </p:nvSpPr>
          <p:spPr>
            <a:xfrm rot="18776024">
              <a:off x="4193226" y="5769746"/>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5" name="TextBox 64"/>
            <p:cNvSpPr txBox="1"/>
            <p:nvPr/>
          </p:nvSpPr>
          <p:spPr>
            <a:xfrm>
              <a:off x="6365947" y="4588972"/>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grpSp>
      <p:sp>
        <p:nvSpPr>
          <p:cNvPr id="63" name="TextBox 62"/>
          <p:cNvSpPr txBox="1"/>
          <p:nvPr/>
        </p:nvSpPr>
        <p:spPr>
          <a:xfrm>
            <a:off x="7876344" y="3619117"/>
            <a:ext cx="561234" cy="369332"/>
          </a:xfrm>
          <a:prstGeom prst="rect">
            <a:avLst/>
          </a:prstGeom>
          <a:noFill/>
        </p:spPr>
        <p:txBody>
          <a:bodyPr wrap="none" rtlCol="0">
            <a:spAutoFit/>
          </a:bodyPr>
          <a:lstStyle/>
          <a:p>
            <a:r>
              <a:rPr lang="en-US" sz="1800" dirty="0" smtClean="0"/>
              <a:t>Yes</a:t>
            </a:r>
            <a:endParaRPr lang="en-US" sz="1800" dirty="0"/>
          </a:p>
        </p:txBody>
      </p:sp>
      <p:sp>
        <p:nvSpPr>
          <p:cNvPr id="66" name="TextBox 65"/>
          <p:cNvSpPr txBox="1"/>
          <p:nvPr/>
        </p:nvSpPr>
        <p:spPr>
          <a:xfrm>
            <a:off x="7876344" y="4168626"/>
            <a:ext cx="561234" cy="369332"/>
          </a:xfrm>
          <a:prstGeom prst="rect">
            <a:avLst/>
          </a:prstGeom>
          <a:noFill/>
        </p:spPr>
        <p:txBody>
          <a:bodyPr wrap="none" rtlCol="0">
            <a:spAutoFit/>
          </a:bodyPr>
          <a:lstStyle/>
          <a:p>
            <a:r>
              <a:rPr lang="en-US" sz="1800" dirty="0" smtClean="0"/>
              <a:t>Yes</a:t>
            </a:r>
            <a:endParaRPr lang="en-US" sz="1800" dirty="0"/>
          </a:p>
        </p:txBody>
      </p:sp>
      <p:sp>
        <p:nvSpPr>
          <p:cNvPr id="13" name="TextBox 12"/>
          <p:cNvSpPr txBox="1"/>
          <p:nvPr/>
        </p:nvSpPr>
        <p:spPr>
          <a:xfrm>
            <a:off x="5347481" y="5051408"/>
            <a:ext cx="2592289" cy="646331"/>
          </a:xfrm>
          <a:prstGeom prst="rect">
            <a:avLst/>
          </a:prstGeom>
          <a:noFill/>
        </p:spPr>
        <p:txBody>
          <a:bodyPr wrap="none" rtlCol="0">
            <a:spAutoFit/>
          </a:bodyPr>
          <a:lstStyle/>
          <a:p>
            <a:r>
              <a:rPr lang="en-US" sz="1800" dirty="0" smtClean="0"/>
              <a:t>Diff. Transcript Usage ?</a:t>
            </a:r>
          </a:p>
          <a:p>
            <a:r>
              <a:rPr lang="en-US" sz="1800" dirty="0" smtClean="0"/>
              <a:t>(</a:t>
            </a:r>
            <a:r>
              <a:rPr lang="en-US" sz="1800" dirty="0" err="1" smtClean="0"/>
              <a:t>eg</a:t>
            </a:r>
            <a:r>
              <a:rPr lang="en-US" sz="1800" dirty="0" smtClean="0"/>
              <a:t>. Isoform switching)</a:t>
            </a:r>
            <a:endParaRPr lang="en-US" sz="1800" dirty="0"/>
          </a:p>
        </p:txBody>
      </p:sp>
      <p:sp>
        <p:nvSpPr>
          <p:cNvPr id="19" name="TextBox 18"/>
          <p:cNvSpPr txBox="1"/>
          <p:nvPr/>
        </p:nvSpPr>
        <p:spPr>
          <a:xfrm>
            <a:off x="7941232" y="5099337"/>
            <a:ext cx="479744" cy="369332"/>
          </a:xfrm>
          <a:prstGeom prst="rect">
            <a:avLst/>
          </a:prstGeom>
          <a:noFill/>
        </p:spPr>
        <p:txBody>
          <a:bodyPr wrap="none" rtlCol="0">
            <a:spAutoFit/>
          </a:bodyPr>
          <a:lstStyle/>
          <a:p>
            <a:r>
              <a:rPr lang="en-US" sz="1800" dirty="0" smtClean="0"/>
              <a:t>No</a:t>
            </a:r>
            <a:endParaRPr lang="en-US" sz="1800" dirty="0"/>
          </a:p>
        </p:txBody>
      </p:sp>
      <p:grpSp>
        <p:nvGrpSpPr>
          <p:cNvPr id="64" name="Group 63"/>
          <p:cNvGrpSpPr/>
          <p:nvPr/>
        </p:nvGrpSpPr>
        <p:grpSpPr>
          <a:xfrm>
            <a:off x="0" y="6396038"/>
            <a:ext cx="9144000" cy="461962"/>
            <a:chOff x="0" y="6396038"/>
            <a:chExt cx="9144000" cy="461962"/>
          </a:xfrm>
        </p:grpSpPr>
        <p:sp>
          <p:nvSpPr>
            <p:cNvPr id="67" name="Rectangle 6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8" name="TextBox 6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9" name="TextBox 6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044957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13"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3406945"/>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 name="Rectangle 4"/>
          <p:cNvSpPr/>
          <p:nvPr/>
        </p:nvSpPr>
        <p:spPr>
          <a:xfrm>
            <a:off x="985525" y="2589986"/>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Box 5"/>
          <p:cNvSpPr txBox="1"/>
          <p:nvPr/>
        </p:nvSpPr>
        <p:spPr>
          <a:xfrm>
            <a:off x="1223411" y="5867980"/>
            <a:ext cx="1249060" cy="369332"/>
          </a:xfrm>
          <a:prstGeom prst="rect">
            <a:avLst/>
          </a:prstGeom>
          <a:noFill/>
        </p:spPr>
        <p:txBody>
          <a:bodyPr wrap="none" rtlCol="0">
            <a:spAutoFit/>
          </a:bodyPr>
          <a:lstStyle/>
          <a:p>
            <a:r>
              <a:rPr lang="en-US" sz="1800" dirty="0" err="1" smtClean="0"/>
              <a:t>Sample_A</a:t>
            </a:r>
            <a:endParaRPr lang="en-US" sz="1800" dirty="0"/>
          </a:p>
        </p:txBody>
      </p:sp>
      <p:sp>
        <p:nvSpPr>
          <p:cNvPr id="7" name="TextBox 6"/>
          <p:cNvSpPr txBox="1"/>
          <p:nvPr/>
        </p:nvSpPr>
        <p:spPr>
          <a:xfrm>
            <a:off x="3528010" y="5865182"/>
            <a:ext cx="1249674" cy="369332"/>
          </a:xfrm>
          <a:prstGeom prst="rect">
            <a:avLst/>
          </a:prstGeom>
          <a:noFill/>
        </p:spPr>
        <p:txBody>
          <a:bodyPr wrap="none" rtlCol="0">
            <a:spAutoFit/>
          </a:bodyPr>
          <a:lstStyle/>
          <a:p>
            <a:r>
              <a:rPr lang="en-US" sz="1800" dirty="0" err="1" smtClean="0"/>
              <a:t>Sample_B</a:t>
            </a:r>
            <a:endParaRPr lang="en-US" sz="1800" dirty="0"/>
          </a:p>
        </p:txBody>
      </p:sp>
      <p:sp>
        <p:nvSpPr>
          <p:cNvPr id="8" name="TextBox 7"/>
          <p:cNvSpPr txBox="1"/>
          <p:nvPr/>
        </p:nvSpPr>
        <p:spPr>
          <a:xfrm>
            <a:off x="411825" y="4602905"/>
            <a:ext cx="543739" cy="369332"/>
          </a:xfrm>
          <a:prstGeom prst="rect">
            <a:avLst/>
          </a:prstGeom>
          <a:noFill/>
        </p:spPr>
        <p:txBody>
          <a:bodyPr wrap="none" rtlCol="0">
            <a:spAutoFit/>
          </a:bodyPr>
          <a:lstStyle/>
          <a:p>
            <a:r>
              <a:rPr lang="en-US" sz="1800" dirty="0" smtClean="0"/>
              <a:t>low</a:t>
            </a:r>
            <a:endParaRPr lang="en-US" sz="1800" dirty="0"/>
          </a:p>
        </p:txBody>
      </p:sp>
      <p:sp>
        <p:nvSpPr>
          <p:cNvPr id="9" name="TextBox 8"/>
          <p:cNvSpPr txBox="1"/>
          <p:nvPr/>
        </p:nvSpPr>
        <p:spPr>
          <a:xfrm>
            <a:off x="396018" y="2858523"/>
            <a:ext cx="621083" cy="369332"/>
          </a:xfrm>
          <a:prstGeom prst="rect">
            <a:avLst/>
          </a:prstGeom>
          <a:noFill/>
        </p:spPr>
        <p:txBody>
          <a:bodyPr wrap="none" rtlCol="0">
            <a:spAutoFit/>
          </a:bodyPr>
          <a:lstStyle/>
          <a:p>
            <a:r>
              <a:rPr lang="en-US" sz="1800" dirty="0" smtClean="0"/>
              <a:t>high</a:t>
            </a:r>
            <a:endParaRPr lang="en-US" sz="1800" dirty="0"/>
          </a:p>
        </p:txBody>
      </p:sp>
      <p:grpSp>
        <p:nvGrpSpPr>
          <p:cNvPr id="16" name="Group 15"/>
          <p:cNvGrpSpPr/>
          <p:nvPr/>
        </p:nvGrpSpPr>
        <p:grpSpPr>
          <a:xfrm>
            <a:off x="3551970" y="3406945"/>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36" name="TextBox 35"/>
          <p:cNvSpPr txBox="1"/>
          <p:nvPr/>
        </p:nvSpPr>
        <p:spPr>
          <a:xfrm>
            <a:off x="6084168" y="3148495"/>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sp>
        <p:nvSpPr>
          <p:cNvPr id="37" name="TextBox 36"/>
          <p:cNvSpPr txBox="1"/>
          <p:nvPr/>
        </p:nvSpPr>
        <p:spPr>
          <a:xfrm>
            <a:off x="6120687" y="2597340"/>
            <a:ext cx="1018503" cy="369332"/>
          </a:xfrm>
          <a:prstGeom prst="rect">
            <a:avLst/>
          </a:prstGeom>
          <a:noFill/>
        </p:spPr>
        <p:txBody>
          <a:bodyPr wrap="none" rtlCol="0">
            <a:spAutoFit/>
          </a:bodyPr>
          <a:lstStyle/>
          <a:p>
            <a:r>
              <a:rPr lang="en-US" sz="1800" b="1" dirty="0" smtClean="0"/>
              <a:t>Feature</a:t>
            </a:r>
            <a:endParaRPr lang="en-US" sz="1800" b="1" dirty="0"/>
          </a:p>
        </p:txBody>
      </p:sp>
      <p:sp>
        <p:nvSpPr>
          <p:cNvPr id="38" name="TextBox 37"/>
          <p:cNvSpPr txBox="1"/>
          <p:nvPr/>
        </p:nvSpPr>
        <p:spPr>
          <a:xfrm>
            <a:off x="7184879" y="2597340"/>
            <a:ext cx="1942058" cy="369332"/>
          </a:xfrm>
          <a:prstGeom prst="rect">
            <a:avLst/>
          </a:prstGeom>
          <a:noFill/>
        </p:spPr>
        <p:txBody>
          <a:bodyPr wrap="none" rtlCol="0">
            <a:spAutoFit/>
          </a:bodyPr>
          <a:lstStyle/>
          <a:p>
            <a:r>
              <a:rPr lang="en-US" sz="1800" b="1" dirty="0" smtClean="0"/>
              <a:t>Diff Expressed?</a:t>
            </a:r>
            <a:endParaRPr lang="en-US" sz="1800" b="1" dirty="0"/>
          </a:p>
        </p:txBody>
      </p:sp>
      <p:sp>
        <p:nvSpPr>
          <p:cNvPr id="39" name="TextBox 38"/>
          <p:cNvSpPr txBox="1"/>
          <p:nvPr/>
        </p:nvSpPr>
        <p:spPr>
          <a:xfrm>
            <a:off x="7742724" y="3146848"/>
            <a:ext cx="479744" cy="369332"/>
          </a:xfrm>
          <a:prstGeom prst="rect">
            <a:avLst/>
          </a:prstGeom>
          <a:noFill/>
        </p:spPr>
        <p:txBody>
          <a:bodyPr wrap="none" rtlCol="0">
            <a:spAutoFit/>
          </a:bodyPr>
          <a:lstStyle/>
          <a:p>
            <a:r>
              <a:rPr lang="en-US" sz="1800" dirty="0" smtClean="0"/>
              <a:t>No</a:t>
            </a:r>
            <a:endParaRPr lang="en-US" sz="1800" dirty="0"/>
          </a:p>
        </p:txBody>
      </p:sp>
      <p:sp>
        <p:nvSpPr>
          <p:cNvPr id="56" name="TextBox 55"/>
          <p:cNvSpPr txBox="1"/>
          <p:nvPr/>
        </p:nvSpPr>
        <p:spPr>
          <a:xfrm rot="18776024">
            <a:off x="750880" y="5356951"/>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sp>
        <p:nvSpPr>
          <p:cNvPr id="59" name="TextBox 58"/>
          <p:cNvSpPr txBox="1"/>
          <p:nvPr/>
        </p:nvSpPr>
        <p:spPr>
          <a:xfrm rot="18776024">
            <a:off x="3099619" y="5386383"/>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grpSp>
        <p:nvGrpSpPr>
          <p:cNvPr id="4" name="Group 3"/>
          <p:cNvGrpSpPr/>
          <p:nvPr/>
        </p:nvGrpSpPr>
        <p:grpSpPr>
          <a:xfrm>
            <a:off x="1533428" y="2872075"/>
            <a:ext cx="5581868" cy="2879127"/>
            <a:chOff x="1533428" y="3210243"/>
            <a:chExt cx="5581868" cy="2879127"/>
          </a:xfrm>
        </p:grpSpPr>
        <p:grpSp>
          <p:nvGrpSpPr>
            <p:cNvPr id="40" name="Group 39"/>
            <p:cNvGrpSpPr/>
            <p:nvPr/>
          </p:nvGrpSpPr>
          <p:grpSpPr>
            <a:xfrm>
              <a:off x="1677250" y="4591502"/>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7" name="TextBox 56"/>
            <p:cNvSpPr txBox="1"/>
            <p:nvPr/>
          </p:nvSpPr>
          <p:spPr>
            <a:xfrm rot="18776024">
              <a:off x="1391540" y="5656441"/>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0" name="TextBox 59"/>
            <p:cNvSpPr txBox="1"/>
            <p:nvPr/>
          </p:nvSpPr>
          <p:spPr>
            <a:xfrm rot="18776024">
              <a:off x="3740279" y="5685873"/>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2" name="TextBox 61"/>
            <p:cNvSpPr txBox="1"/>
            <p:nvPr/>
          </p:nvSpPr>
          <p:spPr>
            <a:xfrm>
              <a:off x="6365947" y="4037818"/>
              <a:ext cx="749349" cy="369332"/>
            </a:xfrm>
            <a:prstGeom prst="rect">
              <a:avLst/>
            </a:prstGeom>
            <a:noFill/>
          </p:spPr>
          <p:txBody>
            <a:bodyPr wrap="none" rtlCol="0">
              <a:spAutoFit/>
            </a:bodyPr>
            <a:lstStyle/>
            <a:p>
              <a:r>
                <a:rPr lang="en-US" sz="1800" dirty="0" smtClean="0">
                  <a:solidFill>
                    <a:srgbClr val="F79646"/>
                  </a:solidFill>
                </a:rPr>
                <a:t>Iso_1</a:t>
              </a:r>
              <a:endParaRPr lang="en-US" sz="1800" dirty="0">
                <a:solidFill>
                  <a:srgbClr val="F79646"/>
                </a:solidFill>
              </a:endParaRPr>
            </a:p>
          </p:txBody>
        </p:sp>
      </p:grpSp>
      <p:sp>
        <p:nvSpPr>
          <p:cNvPr id="63" name="TextBox 62"/>
          <p:cNvSpPr txBox="1"/>
          <p:nvPr/>
        </p:nvSpPr>
        <p:spPr>
          <a:xfrm>
            <a:off x="7742724" y="3696356"/>
            <a:ext cx="561234" cy="369332"/>
          </a:xfrm>
          <a:prstGeom prst="rect">
            <a:avLst/>
          </a:prstGeom>
          <a:noFill/>
        </p:spPr>
        <p:txBody>
          <a:bodyPr wrap="none" rtlCol="0">
            <a:spAutoFit/>
          </a:bodyPr>
          <a:lstStyle/>
          <a:p>
            <a:r>
              <a:rPr lang="en-US" sz="1800" dirty="0" smtClean="0"/>
              <a:t>Yes</a:t>
            </a:r>
            <a:endParaRPr lang="en-US" sz="1800" dirty="0"/>
          </a:p>
        </p:txBody>
      </p:sp>
      <p:grpSp>
        <p:nvGrpSpPr>
          <p:cNvPr id="10" name="Group 9"/>
          <p:cNvGrpSpPr/>
          <p:nvPr/>
        </p:nvGrpSpPr>
        <p:grpSpPr>
          <a:xfrm>
            <a:off x="1986375" y="2858107"/>
            <a:ext cx="5128921" cy="2905076"/>
            <a:chOff x="1986375" y="3196275"/>
            <a:chExt cx="5128921" cy="2905076"/>
          </a:xfrm>
        </p:grpSpPr>
        <p:grpSp>
          <p:nvGrpSpPr>
            <p:cNvPr id="46" name="Group 45"/>
            <p:cNvGrpSpPr/>
            <p:nvPr/>
          </p:nvGrpSpPr>
          <p:grpSpPr>
            <a:xfrm>
              <a:off x="2108540" y="3196275"/>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3" name="Group 52"/>
            <p:cNvGrpSpPr/>
            <p:nvPr/>
          </p:nvGrpSpPr>
          <p:grpSpPr>
            <a:xfrm>
              <a:off x="4313982" y="455261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8" name="TextBox 57"/>
            <p:cNvSpPr txBox="1"/>
            <p:nvPr/>
          </p:nvSpPr>
          <p:spPr>
            <a:xfrm rot="18776024">
              <a:off x="1844487" y="5668422"/>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1" name="TextBox 60"/>
            <p:cNvSpPr txBox="1"/>
            <p:nvPr/>
          </p:nvSpPr>
          <p:spPr>
            <a:xfrm rot="18776024">
              <a:off x="4193226" y="5697854"/>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5" name="TextBox 64"/>
            <p:cNvSpPr txBox="1"/>
            <p:nvPr/>
          </p:nvSpPr>
          <p:spPr>
            <a:xfrm>
              <a:off x="6365947" y="4588972"/>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grpSp>
      <p:sp>
        <p:nvSpPr>
          <p:cNvPr id="66" name="TextBox 65"/>
          <p:cNvSpPr txBox="1"/>
          <p:nvPr/>
        </p:nvSpPr>
        <p:spPr>
          <a:xfrm>
            <a:off x="7742724" y="4245865"/>
            <a:ext cx="561234" cy="369332"/>
          </a:xfrm>
          <a:prstGeom prst="rect">
            <a:avLst/>
          </a:prstGeom>
          <a:noFill/>
        </p:spPr>
        <p:txBody>
          <a:bodyPr wrap="none" rtlCol="0">
            <a:spAutoFit/>
          </a:bodyPr>
          <a:lstStyle/>
          <a:p>
            <a:r>
              <a:rPr lang="en-US" sz="1800" dirty="0" smtClean="0"/>
              <a:t>Yes</a:t>
            </a:r>
            <a:endParaRPr lang="en-US" sz="1800" dirty="0"/>
          </a:p>
        </p:txBody>
      </p:sp>
      <p:sp>
        <p:nvSpPr>
          <p:cNvPr id="64" name="Rectangle 63"/>
          <p:cNvSpPr/>
          <p:nvPr/>
        </p:nvSpPr>
        <p:spPr>
          <a:xfrm>
            <a:off x="1317830" y="1662780"/>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7" name="TextBox 66"/>
          <p:cNvSpPr txBox="1"/>
          <p:nvPr/>
        </p:nvSpPr>
        <p:spPr>
          <a:xfrm>
            <a:off x="179512" y="1514060"/>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grpSp>
        <p:nvGrpSpPr>
          <p:cNvPr id="68" name="Group 67"/>
          <p:cNvGrpSpPr/>
          <p:nvPr/>
        </p:nvGrpSpPr>
        <p:grpSpPr>
          <a:xfrm>
            <a:off x="2012690" y="1291349"/>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72" name="Group 71"/>
          <p:cNvGrpSpPr/>
          <p:nvPr/>
        </p:nvGrpSpPr>
        <p:grpSpPr>
          <a:xfrm>
            <a:off x="2611707" y="916556"/>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76" name="TextBox 75"/>
          <p:cNvSpPr txBox="1"/>
          <p:nvPr/>
        </p:nvSpPr>
        <p:spPr>
          <a:xfrm>
            <a:off x="1193212" y="769935"/>
            <a:ext cx="749349" cy="369332"/>
          </a:xfrm>
          <a:prstGeom prst="rect">
            <a:avLst/>
          </a:prstGeom>
          <a:noFill/>
        </p:spPr>
        <p:txBody>
          <a:bodyPr wrap="none" rtlCol="0">
            <a:spAutoFit/>
          </a:bodyPr>
          <a:lstStyle/>
          <a:p>
            <a:r>
              <a:rPr lang="en-US" sz="1800" dirty="0" smtClean="0">
                <a:solidFill>
                  <a:schemeClr val="accent6"/>
                </a:solidFill>
              </a:rPr>
              <a:t>Iso_1</a:t>
            </a:r>
            <a:endParaRPr lang="en-US" sz="1800" dirty="0">
              <a:solidFill>
                <a:schemeClr val="accent6"/>
              </a:solidFill>
            </a:endParaRPr>
          </a:p>
        </p:txBody>
      </p:sp>
      <p:sp>
        <p:nvSpPr>
          <p:cNvPr id="77" name="TextBox 76"/>
          <p:cNvSpPr txBox="1"/>
          <p:nvPr/>
        </p:nvSpPr>
        <p:spPr>
          <a:xfrm>
            <a:off x="1201852" y="1161975"/>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sp>
        <p:nvSpPr>
          <p:cNvPr id="78" name="TextBox 77"/>
          <p:cNvSpPr txBox="1"/>
          <p:nvPr/>
        </p:nvSpPr>
        <p:spPr>
          <a:xfrm>
            <a:off x="5347481" y="5128647"/>
            <a:ext cx="2592289" cy="646331"/>
          </a:xfrm>
          <a:prstGeom prst="rect">
            <a:avLst/>
          </a:prstGeom>
          <a:noFill/>
        </p:spPr>
        <p:txBody>
          <a:bodyPr wrap="none" rtlCol="0">
            <a:spAutoFit/>
          </a:bodyPr>
          <a:lstStyle/>
          <a:p>
            <a:r>
              <a:rPr lang="en-US" sz="1800" dirty="0" smtClean="0"/>
              <a:t>Diff. Transcript Usage ?</a:t>
            </a:r>
          </a:p>
          <a:p>
            <a:r>
              <a:rPr lang="en-US" sz="1800" dirty="0" smtClean="0"/>
              <a:t>(</a:t>
            </a:r>
            <a:r>
              <a:rPr lang="en-US" sz="1800" dirty="0" err="1" smtClean="0"/>
              <a:t>eg</a:t>
            </a:r>
            <a:r>
              <a:rPr lang="en-US" sz="1800" dirty="0" smtClean="0"/>
              <a:t>. Isoform switching)</a:t>
            </a:r>
            <a:endParaRPr lang="en-US" sz="1800" dirty="0"/>
          </a:p>
        </p:txBody>
      </p:sp>
      <p:sp>
        <p:nvSpPr>
          <p:cNvPr id="79" name="TextBox 78"/>
          <p:cNvSpPr txBox="1"/>
          <p:nvPr/>
        </p:nvSpPr>
        <p:spPr>
          <a:xfrm>
            <a:off x="7941232" y="5176576"/>
            <a:ext cx="561234" cy="369332"/>
          </a:xfrm>
          <a:prstGeom prst="rect">
            <a:avLst/>
          </a:prstGeom>
          <a:noFill/>
        </p:spPr>
        <p:txBody>
          <a:bodyPr wrap="none" rtlCol="0">
            <a:spAutoFit/>
          </a:bodyPr>
          <a:lstStyle/>
          <a:p>
            <a:r>
              <a:rPr lang="en-US" sz="1800" dirty="0" smtClean="0"/>
              <a:t>Yes</a:t>
            </a:r>
            <a:endParaRPr lang="en-US" sz="1800" dirty="0"/>
          </a:p>
        </p:txBody>
      </p:sp>
      <p:sp>
        <p:nvSpPr>
          <p:cNvPr id="80" name="TextBox 79"/>
          <p:cNvSpPr txBox="1"/>
          <p:nvPr/>
        </p:nvSpPr>
        <p:spPr>
          <a:xfrm>
            <a:off x="610674" y="70742"/>
            <a:ext cx="7994797" cy="584776"/>
          </a:xfrm>
          <a:prstGeom prst="rect">
            <a:avLst/>
          </a:prstGeom>
          <a:noFill/>
        </p:spPr>
        <p:txBody>
          <a:bodyPr wrap="none" rtlCol="0">
            <a:spAutoFit/>
          </a:bodyPr>
          <a:lstStyle/>
          <a:p>
            <a:pPr algn="ctr"/>
            <a:r>
              <a:rPr lang="en-US" sz="1600" b="1" dirty="0" smtClean="0"/>
              <a:t>Differential Gene Expression (DGE) and Differential Transcript Expression (DTE)</a:t>
            </a:r>
          </a:p>
          <a:p>
            <a:pPr algn="ctr"/>
            <a:r>
              <a:rPr lang="en-US" sz="1600" b="1" dirty="0" smtClean="0"/>
              <a:t>(Example 2)</a:t>
            </a:r>
            <a:endParaRPr lang="en-US" sz="1600" b="1" dirty="0"/>
          </a:p>
        </p:txBody>
      </p:sp>
      <p:grpSp>
        <p:nvGrpSpPr>
          <p:cNvPr id="81" name="Group 80"/>
          <p:cNvGrpSpPr/>
          <p:nvPr/>
        </p:nvGrpSpPr>
        <p:grpSpPr>
          <a:xfrm>
            <a:off x="0" y="6396038"/>
            <a:ext cx="9144000" cy="461962"/>
            <a:chOff x="0" y="6396038"/>
            <a:chExt cx="9144000" cy="461962"/>
          </a:xfrm>
        </p:grpSpPr>
        <p:sp>
          <p:nvSpPr>
            <p:cNvPr id="82" name="Rectangle 8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83" name="TextBox 82"/>
            <p:cNvSpPr txBox="1">
              <a:spLocks noChangeArrowheads="1"/>
            </p:cNvSpPr>
            <p:nvPr/>
          </p:nvSpPr>
          <p:spPr bwMode="auto">
            <a:xfrm>
              <a:off x="76200" y="6429375"/>
              <a:ext cx="6705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smtClean="0">
                  <a:solidFill>
                    <a:schemeClr val="bg1"/>
                  </a:solidFill>
                  <a:latin typeface="Calibri" charset="0"/>
                  <a:cs typeface="Calibri" charset="0"/>
                </a:rPr>
                <a:t>Module</a:t>
              </a:r>
            </a:p>
          </p:txBody>
        </p:sp>
        <p:sp>
          <p:nvSpPr>
            <p:cNvPr id="84" name="TextBox 83"/>
            <p:cNvSpPr txBox="1"/>
            <p:nvPr/>
          </p:nvSpPr>
          <p:spPr>
            <a:xfrm>
              <a:off x="6705600" y="6396038"/>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err="1" smtClean="0">
                  <a:cs typeface="Arial" charset="0"/>
                </a:rPr>
                <a:t>bio</a:t>
              </a:r>
              <a:r>
                <a:rPr lang="en-US" sz="1800" dirty="0" err="1" smtClean="0">
                  <a:cs typeface="Arial" charset="0"/>
                </a:rPr>
                <a:t>informatics</a:t>
              </a:r>
              <a:r>
                <a:rPr lang="en-US" sz="1100" dirty="0" err="1" smtClean="0">
                  <a:cs typeface="Arial" charset="0"/>
                </a:rPr>
                <a:t>.ca</a:t>
              </a:r>
              <a:endParaRPr lang="en-US" sz="1800" dirty="0" smtClean="0">
                <a:cs typeface="Arial" charset="0"/>
              </a:endParaRPr>
            </a:p>
          </p:txBody>
        </p:sp>
      </p:grpSp>
    </p:spTree>
    <p:extLst>
      <p:ext uri="{BB962C8B-B14F-4D97-AF65-F5344CB8AC3E}">
        <p14:creationId xmlns:p14="http://schemas.microsoft.com/office/powerpoint/2010/main" val="1025429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261069" y="4108768"/>
            <a:ext cx="227626" cy="730881"/>
            <a:chOff x="3114890" y="3199102"/>
            <a:chExt cx="227626" cy="730881"/>
          </a:xfrm>
        </p:grpSpPr>
        <p:cxnSp>
          <p:nvCxnSpPr>
            <p:cNvPr id="14" name="Straight Connector 13"/>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 name="Rectangle 4"/>
          <p:cNvSpPr/>
          <p:nvPr/>
        </p:nvSpPr>
        <p:spPr>
          <a:xfrm>
            <a:off x="985525" y="2656763"/>
            <a:ext cx="3890475" cy="25281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 name="TextBox 5"/>
          <p:cNvSpPr txBox="1"/>
          <p:nvPr/>
        </p:nvSpPr>
        <p:spPr>
          <a:xfrm>
            <a:off x="1223411" y="5934757"/>
            <a:ext cx="1249060" cy="369332"/>
          </a:xfrm>
          <a:prstGeom prst="rect">
            <a:avLst/>
          </a:prstGeom>
          <a:noFill/>
        </p:spPr>
        <p:txBody>
          <a:bodyPr wrap="none" rtlCol="0">
            <a:spAutoFit/>
          </a:bodyPr>
          <a:lstStyle/>
          <a:p>
            <a:r>
              <a:rPr lang="en-US" sz="1800" dirty="0" err="1" smtClean="0"/>
              <a:t>Sample_A</a:t>
            </a:r>
            <a:endParaRPr lang="en-US" sz="1800" dirty="0"/>
          </a:p>
        </p:txBody>
      </p:sp>
      <p:sp>
        <p:nvSpPr>
          <p:cNvPr id="7" name="TextBox 6"/>
          <p:cNvSpPr txBox="1"/>
          <p:nvPr/>
        </p:nvSpPr>
        <p:spPr>
          <a:xfrm>
            <a:off x="3528010" y="5931959"/>
            <a:ext cx="1249674" cy="369332"/>
          </a:xfrm>
          <a:prstGeom prst="rect">
            <a:avLst/>
          </a:prstGeom>
          <a:noFill/>
        </p:spPr>
        <p:txBody>
          <a:bodyPr wrap="none" rtlCol="0">
            <a:spAutoFit/>
          </a:bodyPr>
          <a:lstStyle/>
          <a:p>
            <a:r>
              <a:rPr lang="en-US" sz="1800" dirty="0" err="1" smtClean="0"/>
              <a:t>Sample_B</a:t>
            </a:r>
            <a:endParaRPr lang="en-US" sz="1800" dirty="0"/>
          </a:p>
        </p:txBody>
      </p:sp>
      <p:sp>
        <p:nvSpPr>
          <p:cNvPr id="8" name="TextBox 7"/>
          <p:cNvSpPr txBox="1"/>
          <p:nvPr/>
        </p:nvSpPr>
        <p:spPr>
          <a:xfrm>
            <a:off x="411825" y="4669682"/>
            <a:ext cx="543739" cy="369332"/>
          </a:xfrm>
          <a:prstGeom prst="rect">
            <a:avLst/>
          </a:prstGeom>
          <a:noFill/>
        </p:spPr>
        <p:txBody>
          <a:bodyPr wrap="none" rtlCol="0">
            <a:spAutoFit/>
          </a:bodyPr>
          <a:lstStyle/>
          <a:p>
            <a:r>
              <a:rPr lang="en-US" sz="1800" dirty="0" smtClean="0"/>
              <a:t>low</a:t>
            </a:r>
            <a:endParaRPr lang="en-US" sz="1800" dirty="0"/>
          </a:p>
        </p:txBody>
      </p:sp>
      <p:sp>
        <p:nvSpPr>
          <p:cNvPr id="9" name="TextBox 8"/>
          <p:cNvSpPr txBox="1"/>
          <p:nvPr/>
        </p:nvSpPr>
        <p:spPr>
          <a:xfrm>
            <a:off x="396018" y="2925300"/>
            <a:ext cx="621083" cy="369332"/>
          </a:xfrm>
          <a:prstGeom prst="rect">
            <a:avLst/>
          </a:prstGeom>
          <a:noFill/>
        </p:spPr>
        <p:txBody>
          <a:bodyPr wrap="none" rtlCol="0">
            <a:spAutoFit/>
          </a:bodyPr>
          <a:lstStyle/>
          <a:p>
            <a:r>
              <a:rPr lang="en-US" sz="1800" dirty="0" smtClean="0"/>
              <a:t>high</a:t>
            </a:r>
            <a:endParaRPr lang="en-US" sz="1800" dirty="0"/>
          </a:p>
        </p:txBody>
      </p:sp>
      <p:grpSp>
        <p:nvGrpSpPr>
          <p:cNvPr id="16" name="Group 15"/>
          <p:cNvGrpSpPr/>
          <p:nvPr/>
        </p:nvGrpSpPr>
        <p:grpSpPr>
          <a:xfrm>
            <a:off x="3551970" y="3054352"/>
            <a:ext cx="227626" cy="730881"/>
            <a:chOff x="3114890" y="3199102"/>
            <a:chExt cx="227626" cy="730881"/>
          </a:xfrm>
        </p:grpSpPr>
        <p:cxnSp>
          <p:nvCxnSpPr>
            <p:cNvPr id="17" name="Straight Connector 16"/>
            <p:cNvCxnSpPr/>
            <p:nvPr/>
          </p:nvCxnSpPr>
          <p:spPr>
            <a:xfrm flipH="1">
              <a:off x="3222713" y="3199102"/>
              <a:ext cx="11980" cy="73088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114890" y="3414772"/>
              <a:ext cx="227626" cy="275579"/>
            </a:xfrm>
            <a:prstGeom prst="rect">
              <a:avLst/>
            </a:prstGeom>
            <a:solidFill>
              <a:srgbClr val="FFFFFF"/>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36" name="TextBox 35"/>
          <p:cNvSpPr txBox="1"/>
          <p:nvPr/>
        </p:nvSpPr>
        <p:spPr>
          <a:xfrm>
            <a:off x="6217788" y="3215272"/>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sp>
        <p:nvSpPr>
          <p:cNvPr id="37" name="TextBox 36"/>
          <p:cNvSpPr txBox="1"/>
          <p:nvPr/>
        </p:nvSpPr>
        <p:spPr>
          <a:xfrm>
            <a:off x="6254307" y="2664117"/>
            <a:ext cx="1018503" cy="369332"/>
          </a:xfrm>
          <a:prstGeom prst="rect">
            <a:avLst/>
          </a:prstGeom>
          <a:noFill/>
        </p:spPr>
        <p:txBody>
          <a:bodyPr wrap="none" rtlCol="0">
            <a:spAutoFit/>
          </a:bodyPr>
          <a:lstStyle/>
          <a:p>
            <a:r>
              <a:rPr lang="en-US" sz="1800" b="1" dirty="0" smtClean="0"/>
              <a:t>Feature</a:t>
            </a:r>
            <a:endParaRPr lang="en-US" sz="1800" b="1" dirty="0"/>
          </a:p>
        </p:txBody>
      </p:sp>
      <p:sp>
        <p:nvSpPr>
          <p:cNvPr id="38" name="TextBox 37"/>
          <p:cNvSpPr txBox="1"/>
          <p:nvPr/>
        </p:nvSpPr>
        <p:spPr>
          <a:xfrm>
            <a:off x="7318499" y="2664117"/>
            <a:ext cx="1942058" cy="369332"/>
          </a:xfrm>
          <a:prstGeom prst="rect">
            <a:avLst/>
          </a:prstGeom>
          <a:noFill/>
        </p:spPr>
        <p:txBody>
          <a:bodyPr wrap="none" rtlCol="0">
            <a:spAutoFit/>
          </a:bodyPr>
          <a:lstStyle/>
          <a:p>
            <a:r>
              <a:rPr lang="en-US" sz="1800" b="1" dirty="0" smtClean="0"/>
              <a:t>Diff Expressed?</a:t>
            </a:r>
            <a:endParaRPr lang="en-US" sz="1800" b="1" dirty="0"/>
          </a:p>
        </p:txBody>
      </p:sp>
      <p:sp>
        <p:nvSpPr>
          <p:cNvPr id="39" name="TextBox 38"/>
          <p:cNvSpPr txBox="1"/>
          <p:nvPr/>
        </p:nvSpPr>
        <p:spPr>
          <a:xfrm>
            <a:off x="7876344" y="3213625"/>
            <a:ext cx="561234" cy="369332"/>
          </a:xfrm>
          <a:prstGeom prst="rect">
            <a:avLst/>
          </a:prstGeom>
          <a:noFill/>
        </p:spPr>
        <p:txBody>
          <a:bodyPr wrap="none" rtlCol="0">
            <a:spAutoFit/>
          </a:bodyPr>
          <a:lstStyle/>
          <a:p>
            <a:r>
              <a:rPr lang="en-US" sz="1800" dirty="0" smtClean="0"/>
              <a:t>Yes</a:t>
            </a:r>
            <a:endParaRPr lang="en-US" sz="1800" dirty="0"/>
          </a:p>
        </p:txBody>
      </p:sp>
      <p:sp>
        <p:nvSpPr>
          <p:cNvPr id="56" name="TextBox 55"/>
          <p:cNvSpPr txBox="1"/>
          <p:nvPr/>
        </p:nvSpPr>
        <p:spPr>
          <a:xfrm rot="18776024">
            <a:off x="750880" y="5423728"/>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sp>
        <p:nvSpPr>
          <p:cNvPr id="59" name="TextBox 58"/>
          <p:cNvSpPr txBox="1"/>
          <p:nvPr/>
        </p:nvSpPr>
        <p:spPr>
          <a:xfrm rot="18776024">
            <a:off x="3099619" y="5453160"/>
            <a:ext cx="736099" cy="261610"/>
          </a:xfrm>
          <a:prstGeom prst="rect">
            <a:avLst/>
          </a:prstGeom>
          <a:noFill/>
        </p:spPr>
        <p:txBody>
          <a:bodyPr wrap="none" rtlCol="0">
            <a:spAutoFit/>
          </a:bodyPr>
          <a:lstStyle/>
          <a:p>
            <a:r>
              <a:rPr lang="en-US" sz="1050" b="1" dirty="0" err="1" smtClean="0">
                <a:solidFill>
                  <a:srgbClr val="660066"/>
                </a:solidFill>
              </a:rPr>
              <a:t>MyGene</a:t>
            </a:r>
            <a:endParaRPr lang="en-US" sz="1050" b="1" dirty="0">
              <a:solidFill>
                <a:srgbClr val="660066"/>
              </a:solidFill>
            </a:endParaRPr>
          </a:p>
        </p:txBody>
      </p:sp>
      <p:grpSp>
        <p:nvGrpSpPr>
          <p:cNvPr id="3" name="Group 2"/>
          <p:cNvGrpSpPr/>
          <p:nvPr/>
        </p:nvGrpSpPr>
        <p:grpSpPr>
          <a:xfrm>
            <a:off x="1533428" y="2938852"/>
            <a:ext cx="5581868" cy="2879127"/>
            <a:chOff x="1533428" y="3210243"/>
            <a:chExt cx="5581868" cy="2879127"/>
          </a:xfrm>
        </p:grpSpPr>
        <p:grpSp>
          <p:nvGrpSpPr>
            <p:cNvPr id="40" name="Group 39"/>
            <p:cNvGrpSpPr/>
            <p:nvPr/>
          </p:nvGrpSpPr>
          <p:grpSpPr>
            <a:xfrm>
              <a:off x="1677250" y="4747268"/>
              <a:ext cx="227626" cy="515211"/>
              <a:chOff x="3114890" y="3412143"/>
              <a:chExt cx="227626" cy="515211"/>
            </a:xfrm>
          </p:grpSpPr>
          <p:cxnSp>
            <p:nvCxnSpPr>
              <p:cNvPr id="41" name="Straight Connector 40"/>
              <p:cNvCxnSpPr/>
              <p:nvPr/>
            </p:nvCxnSpPr>
            <p:spPr>
              <a:xfrm>
                <a:off x="3222713" y="3412143"/>
                <a:ext cx="0" cy="515211"/>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114890" y="3553394"/>
                <a:ext cx="227626" cy="136957"/>
              </a:xfrm>
              <a:prstGeom prst="rect">
                <a:avLst/>
              </a:prstGeom>
              <a:solidFill>
                <a:srgbClr val="FFFFFF"/>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0" name="Group 49"/>
            <p:cNvGrpSpPr/>
            <p:nvPr/>
          </p:nvGrpSpPr>
          <p:grpSpPr>
            <a:xfrm>
              <a:off x="3993856" y="3210243"/>
              <a:ext cx="227626" cy="515211"/>
              <a:chOff x="3114890" y="3412143"/>
              <a:chExt cx="227626" cy="515211"/>
            </a:xfrm>
          </p:grpSpPr>
          <p:cxnSp>
            <p:nvCxnSpPr>
              <p:cNvPr id="51" name="Straight Connector 50"/>
              <p:cNvCxnSpPr/>
              <p:nvPr/>
            </p:nvCxnSpPr>
            <p:spPr>
              <a:xfrm>
                <a:off x="3222713" y="3412143"/>
                <a:ext cx="0" cy="515211"/>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3114890" y="3553394"/>
                <a:ext cx="227626" cy="136957"/>
              </a:xfrm>
              <a:prstGeom prst="rect">
                <a:avLst/>
              </a:prstGeom>
              <a:solidFill>
                <a:srgbClr val="FFFFFF"/>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7" name="TextBox 56"/>
            <p:cNvSpPr txBox="1"/>
            <p:nvPr/>
          </p:nvSpPr>
          <p:spPr>
            <a:xfrm rot="18776024">
              <a:off x="1391540" y="5656441"/>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0" name="TextBox 59"/>
            <p:cNvSpPr txBox="1"/>
            <p:nvPr/>
          </p:nvSpPr>
          <p:spPr>
            <a:xfrm rot="18776024">
              <a:off x="3740279" y="5685873"/>
              <a:ext cx="545385" cy="261610"/>
            </a:xfrm>
            <a:prstGeom prst="rect">
              <a:avLst/>
            </a:prstGeom>
            <a:noFill/>
          </p:spPr>
          <p:txBody>
            <a:bodyPr wrap="none" rtlCol="0">
              <a:spAutoFit/>
            </a:bodyPr>
            <a:lstStyle/>
            <a:p>
              <a:r>
                <a:rPr lang="en-US" sz="1050" b="1" dirty="0" smtClean="0">
                  <a:solidFill>
                    <a:schemeClr val="accent6"/>
                  </a:solidFill>
                </a:rPr>
                <a:t>Iso_1</a:t>
              </a:r>
              <a:endParaRPr lang="en-US" sz="1050" b="1" dirty="0">
                <a:solidFill>
                  <a:schemeClr val="accent6"/>
                </a:solidFill>
              </a:endParaRPr>
            </a:p>
          </p:txBody>
        </p:sp>
        <p:sp>
          <p:nvSpPr>
            <p:cNvPr id="62" name="TextBox 61"/>
            <p:cNvSpPr txBox="1"/>
            <p:nvPr/>
          </p:nvSpPr>
          <p:spPr>
            <a:xfrm>
              <a:off x="6365947" y="4037818"/>
              <a:ext cx="749349" cy="369332"/>
            </a:xfrm>
            <a:prstGeom prst="rect">
              <a:avLst/>
            </a:prstGeom>
            <a:noFill/>
          </p:spPr>
          <p:txBody>
            <a:bodyPr wrap="none" rtlCol="0">
              <a:spAutoFit/>
            </a:bodyPr>
            <a:lstStyle/>
            <a:p>
              <a:r>
                <a:rPr lang="en-US" sz="1800" dirty="0" smtClean="0">
                  <a:solidFill>
                    <a:srgbClr val="F79646"/>
                  </a:solidFill>
                </a:rPr>
                <a:t>Iso_1</a:t>
              </a:r>
              <a:endParaRPr lang="en-US" sz="1800" dirty="0">
                <a:solidFill>
                  <a:srgbClr val="F79646"/>
                </a:solidFill>
              </a:endParaRPr>
            </a:p>
          </p:txBody>
        </p:sp>
      </p:grpSp>
      <p:sp>
        <p:nvSpPr>
          <p:cNvPr id="63" name="TextBox 62"/>
          <p:cNvSpPr txBox="1"/>
          <p:nvPr/>
        </p:nvSpPr>
        <p:spPr>
          <a:xfrm>
            <a:off x="7876344" y="3763133"/>
            <a:ext cx="561234" cy="369332"/>
          </a:xfrm>
          <a:prstGeom prst="rect">
            <a:avLst/>
          </a:prstGeom>
          <a:noFill/>
        </p:spPr>
        <p:txBody>
          <a:bodyPr wrap="none" rtlCol="0">
            <a:spAutoFit/>
          </a:bodyPr>
          <a:lstStyle/>
          <a:p>
            <a:r>
              <a:rPr lang="en-US" sz="1800" dirty="0" smtClean="0"/>
              <a:t>Yes</a:t>
            </a:r>
            <a:endParaRPr lang="en-US" sz="1800" dirty="0"/>
          </a:p>
        </p:txBody>
      </p:sp>
      <p:grpSp>
        <p:nvGrpSpPr>
          <p:cNvPr id="4" name="Group 3"/>
          <p:cNvGrpSpPr/>
          <p:nvPr/>
        </p:nvGrpSpPr>
        <p:grpSpPr>
          <a:xfrm>
            <a:off x="1986375" y="3442482"/>
            <a:ext cx="5128921" cy="2387478"/>
            <a:chOff x="1986375" y="3713873"/>
            <a:chExt cx="5128921" cy="2387478"/>
          </a:xfrm>
        </p:grpSpPr>
        <p:grpSp>
          <p:nvGrpSpPr>
            <p:cNvPr id="46" name="Group 45"/>
            <p:cNvGrpSpPr/>
            <p:nvPr/>
          </p:nvGrpSpPr>
          <p:grpSpPr>
            <a:xfrm>
              <a:off x="2108540" y="4142853"/>
              <a:ext cx="227626" cy="634194"/>
              <a:chOff x="3114890" y="3293160"/>
              <a:chExt cx="227626" cy="634194"/>
            </a:xfrm>
          </p:grpSpPr>
          <p:cxnSp>
            <p:nvCxnSpPr>
              <p:cNvPr id="47" name="Straight Connector 46"/>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53" name="Group 52"/>
            <p:cNvGrpSpPr/>
            <p:nvPr/>
          </p:nvGrpSpPr>
          <p:grpSpPr>
            <a:xfrm>
              <a:off x="4278042" y="3713873"/>
              <a:ext cx="227626" cy="634194"/>
              <a:chOff x="3114890" y="3293160"/>
              <a:chExt cx="227626" cy="634194"/>
            </a:xfrm>
          </p:grpSpPr>
          <p:cxnSp>
            <p:nvCxnSpPr>
              <p:cNvPr id="54" name="Straight Connector 53"/>
              <p:cNvCxnSpPr/>
              <p:nvPr/>
            </p:nvCxnSpPr>
            <p:spPr>
              <a:xfrm>
                <a:off x="3222713" y="3293160"/>
                <a:ext cx="0" cy="634194"/>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3114890" y="3553394"/>
                <a:ext cx="227626" cy="136957"/>
              </a:xfrm>
              <a:prstGeom prst="rect">
                <a:avLst/>
              </a:prstGeom>
              <a:solidFill>
                <a:srgbClr val="FFFFFF"/>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58" name="TextBox 57"/>
            <p:cNvSpPr txBox="1"/>
            <p:nvPr/>
          </p:nvSpPr>
          <p:spPr>
            <a:xfrm rot="18776024">
              <a:off x="1844487" y="5668422"/>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1" name="TextBox 60"/>
            <p:cNvSpPr txBox="1"/>
            <p:nvPr/>
          </p:nvSpPr>
          <p:spPr>
            <a:xfrm rot="18776024">
              <a:off x="4193226" y="5697854"/>
              <a:ext cx="545385" cy="261610"/>
            </a:xfrm>
            <a:prstGeom prst="rect">
              <a:avLst/>
            </a:prstGeom>
            <a:noFill/>
          </p:spPr>
          <p:txBody>
            <a:bodyPr wrap="none" rtlCol="0">
              <a:spAutoFit/>
            </a:bodyPr>
            <a:lstStyle/>
            <a:p>
              <a:r>
                <a:rPr lang="en-US" sz="1050" b="1" dirty="0" smtClean="0">
                  <a:solidFill>
                    <a:srgbClr val="000090"/>
                  </a:solidFill>
                </a:rPr>
                <a:t>Iso_2</a:t>
              </a:r>
              <a:endParaRPr lang="en-US" sz="1050" b="1" dirty="0">
                <a:solidFill>
                  <a:srgbClr val="000090"/>
                </a:solidFill>
              </a:endParaRPr>
            </a:p>
          </p:txBody>
        </p:sp>
        <p:sp>
          <p:nvSpPr>
            <p:cNvPr id="65" name="TextBox 64"/>
            <p:cNvSpPr txBox="1"/>
            <p:nvPr/>
          </p:nvSpPr>
          <p:spPr>
            <a:xfrm>
              <a:off x="6365947" y="4588972"/>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grpSp>
      <p:sp>
        <p:nvSpPr>
          <p:cNvPr id="66" name="TextBox 65"/>
          <p:cNvSpPr txBox="1"/>
          <p:nvPr/>
        </p:nvSpPr>
        <p:spPr>
          <a:xfrm>
            <a:off x="7876344" y="4312642"/>
            <a:ext cx="561234" cy="369332"/>
          </a:xfrm>
          <a:prstGeom prst="rect">
            <a:avLst/>
          </a:prstGeom>
          <a:noFill/>
        </p:spPr>
        <p:txBody>
          <a:bodyPr wrap="none" rtlCol="0">
            <a:spAutoFit/>
          </a:bodyPr>
          <a:lstStyle/>
          <a:p>
            <a:r>
              <a:rPr lang="en-US" sz="1800" dirty="0" smtClean="0"/>
              <a:t>Yes</a:t>
            </a:r>
            <a:endParaRPr lang="en-US" sz="1800" dirty="0"/>
          </a:p>
        </p:txBody>
      </p:sp>
      <p:sp>
        <p:nvSpPr>
          <p:cNvPr id="64" name="Rectangle 63"/>
          <p:cNvSpPr/>
          <p:nvPr/>
        </p:nvSpPr>
        <p:spPr>
          <a:xfrm>
            <a:off x="1317830" y="1729557"/>
            <a:ext cx="7128307" cy="119817"/>
          </a:xfrm>
          <a:prstGeom prst="rect">
            <a:avLst/>
          </a:prstGeom>
          <a:solidFill>
            <a:srgbClr val="6600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7" name="TextBox 66"/>
          <p:cNvSpPr txBox="1"/>
          <p:nvPr/>
        </p:nvSpPr>
        <p:spPr>
          <a:xfrm>
            <a:off x="179512" y="1580837"/>
            <a:ext cx="1057050" cy="369332"/>
          </a:xfrm>
          <a:prstGeom prst="rect">
            <a:avLst/>
          </a:prstGeom>
          <a:noFill/>
        </p:spPr>
        <p:txBody>
          <a:bodyPr wrap="none" rtlCol="0">
            <a:spAutoFit/>
          </a:bodyPr>
          <a:lstStyle/>
          <a:p>
            <a:r>
              <a:rPr lang="en-US" sz="1800" dirty="0" err="1" smtClean="0">
                <a:solidFill>
                  <a:srgbClr val="660066"/>
                </a:solidFill>
              </a:rPr>
              <a:t>MyGene</a:t>
            </a:r>
            <a:endParaRPr lang="en-US" sz="1800" dirty="0">
              <a:solidFill>
                <a:srgbClr val="660066"/>
              </a:solidFill>
            </a:endParaRPr>
          </a:p>
        </p:txBody>
      </p:sp>
      <p:grpSp>
        <p:nvGrpSpPr>
          <p:cNvPr id="68" name="Group 67"/>
          <p:cNvGrpSpPr/>
          <p:nvPr/>
        </p:nvGrpSpPr>
        <p:grpSpPr>
          <a:xfrm>
            <a:off x="2012690" y="1358126"/>
            <a:ext cx="5495635" cy="222711"/>
            <a:chOff x="1737150" y="1234111"/>
            <a:chExt cx="5495635" cy="222711"/>
          </a:xfrm>
        </p:grpSpPr>
        <p:cxnSp>
          <p:nvCxnSpPr>
            <p:cNvPr id="69" name="Straight Connector 68"/>
            <p:cNvCxnSpPr/>
            <p:nvPr/>
          </p:nvCxnSpPr>
          <p:spPr>
            <a:xfrm>
              <a:off x="2923278" y="1347949"/>
              <a:ext cx="3737795" cy="0"/>
            </a:xfrm>
            <a:prstGeom prst="line">
              <a:avLst/>
            </a:prstGeom>
            <a:ln w="38100" cmpd="sng">
              <a:solidFill>
                <a:schemeClr val="tx2">
                  <a:lumMod val="75000"/>
                </a:schemeClr>
              </a:solidFill>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1737150"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1" name="Rectangle 70"/>
            <p:cNvSpPr/>
            <p:nvPr/>
          </p:nvSpPr>
          <p:spPr>
            <a:xfrm>
              <a:off x="5711281" y="1234111"/>
              <a:ext cx="1521504" cy="222711"/>
            </a:xfrm>
            <a:prstGeom prst="rect">
              <a:avLst/>
            </a:prstGeom>
            <a:solidFill>
              <a:srgbClr val="FFFFFF"/>
            </a:solidFill>
            <a:ln w="38100" cmpd="sng">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72" name="Group 71"/>
          <p:cNvGrpSpPr/>
          <p:nvPr/>
        </p:nvGrpSpPr>
        <p:grpSpPr>
          <a:xfrm>
            <a:off x="2611707" y="983333"/>
            <a:ext cx="3174793" cy="222711"/>
            <a:chOff x="2336167" y="859318"/>
            <a:chExt cx="3174793" cy="222711"/>
          </a:xfrm>
        </p:grpSpPr>
        <p:cxnSp>
          <p:nvCxnSpPr>
            <p:cNvPr id="73" name="Straight Connector 72"/>
            <p:cNvCxnSpPr/>
            <p:nvPr/>
          </p:nvCxnSpPr>
          <p:spPr>
            <a:xfrm>
              <a:off x="2584410" y="967893"/>
              <a:ext cx="2471297" cy="0"/>
            </a:xfrm>
            <a:prstGeom prst="line">
              <a:avLst/>
            </a:prstGeom>
            <a:ln w="38100" cmpd="sng">
              <a:solidFill>
                <a:schemeClr val="accent6"/>
              </a:solidFill>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2336167" y="859318"/>
              <a:ext cx="928277"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5" name="Rectangle 74"/>
            <p:cNvSpPr/>
            <p:nvPr/>
          </p:nvSpPr>
          <p:spPr>
            <a:xfrm>
              <a:off x="3902248" y="859318"/>
              <a:ext cx="1608712" cy="222711"/>
            </a:xfrm>
            <a:prstGeom prst="rect">
              <a:avLst/>
            </a:prstGeom>
            <a:solidFill>
              <a:srgbClr val="FFFFFF"/>
            </a:solidFill>
            <a:ln w="3810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76" name="TextBox 75"/>
          <p:cNvSpPr txBox="1"/>
          <p:nvPr/>
        </p:nvSpPr>
        <p:spPr>
          <a:xfrm>
            <a:off x="1193212" y="836712"/>
            <a:ext cx="749349" cy="369332"/>
          </a:xfrm>
          <a:prstGeom prst="rect">
            <a:avLst/>
          </a:prstGeom>
          <a:noFill/>
        </p:spPr>
        <p:txBody>
          <a:bodyPr wrap="none" rtlCol="0">
            <a:spAutoFit/>
          </a:bodyPr>
          <a:lstStyle/>
          <a:p>
            <a:r>
              <a:rPr lang="en-US" sz="1800" dirty="0" smtClean="0">
                <a:solidFill>
                  <a:schemeClr val="accent6"/>
                </a:solidFill>
              </a:rPr>
              <a:t>Iso_1</a:t>
            </a:r>
            <a:endParaRPr lang="en-US" sz="1800" dirty="0">
              <a:solidFill>
                <a:schemeClr val="accent6"/>
              </a:solidFill>
            </a:endParaRPr>
          </a:p>
        </p:txBody>
      </p:sp>
      <p:sp>
        <p:nvSpPr>
          <p:cNvPr id="77" name="TextBox 76"/>
          <p:cNvSpPr txBox="1"/>
          <p:nvPr/>
        </p:nvSpPr>
        <p:spPr>
          <a:xfrm>
            <a:off x="1201852" y="1228752"/>
            <a:ext cx="749349" cy="369332"/>
          </a:xfrm>
          <a:prstGeom prst="rect">
            <a:avLst/>
          </a:prstGeom>
          <a:noFill/>
        </p:spPr>
        <p:txBody>
          <a:bodyPr wrap="none" rtlCol="0">
            <a:spAutoFit/>
          </a:bodyPr>
          <a:lstStyle/>
          <a:p>
            <a:r>
              <a:rPr lang="en-US" sz="1800" dirty="0" smtClean="0">
                <a:solidFill>
                  <a:srgbClr val="000090"/>
                </a:solidFill>
              </a:rPr>
              <a:t>Iso_2</a:t>
            </a:r>
            <a:endParaRPr lang="en-US" sz="1800" dirty="0">
              <a:solidFill>
                <a:srgbClr val="000090"/>
              </a:solidFill>
            </a:endParaRPr>
          </a:p>
        </p:txBody>
      </p:sp>
      <p:sp>
        <p:nvSpPr>
          <p:cNvPr id="78" name="TextBox 77"/>
          <p:cNvSpPr txBox="1"/>
          <p:nvPr/>
        </p:nvSpPr>
        <p:spPr>
          <a:xfrm>
            <a:off x="5347481" y="5195424"/>
            <a:ext cx="2592289" cy="646331"/>
          </a:xfrm>
          <a:prstGeom prst="rect">
            <a:avLst/>
          </a:prstGeom>
          <a:noFill/>
        </p:spPr>
        <p:txBody>
          <a:bodyPr wrap="none" rtlCol="0">
            <a:spAutoFit/>
          </a:bodyPr>
          <a:lstStyle/>
          <a:p>
            <a:r>
              <a:rPr lang="en-US" sz="1800" dirty="0" smtClean="0"/>
              <a:t>Diff. Transcript Usage ?</a:t>
            </a:r>
          </a:p>
          <a:p>
            <a:r>
              <a:rPr lang="en-US" sz="1800" dirty="0" smtClean="0"/>
              <a:t>(</a:t>
            </a:r>
            <a:r>
              <a:rPr lang="en-US" sz="1800" dirty="0" err="1" smtClean="0"/>
              <a:t>eg</a:t>
            </a:r>
            <a:r>
              <a:rPr lang="en-US" sz="1800" dirty="0" smtClean="0"/>
              <a:t>. Isoform switching)</a:t>
            </a:r>
            <a:endParaRPr lang="en-US" sz="1800" dirty="0"/>
          </a:p>
        </p:txBody>
      </p:sp>
      <p:sp>
        <p:nvSpPr>
          <p:cNvPr id="79" name="TextBox 78"/>
          <p:cNvSpPr txBox="1"/>
          <p:nvPr/>
        </p:nvSpPr>
        <p:spPr>
          <a:xfrm>
            <a:off x="7941232" y="5243353"/>
            <a:ext cx="561234" cy="369332"/>
          </a:xfrm>
          <a:prstGeom prst="rect">
            <a:avLst/>
          </a:prstGeom>
          <a:noFill/>
        </p:spPr>
        <p:txBody>
          <a:bodyPr wrap="none" rtlCol="0">
            <a:spAutoFit/>
          </a:bodyPr>
          <a:lstStyle/>
          <a:p>
            <a:r>
              <a:rPr lang="en-US" sz="1800" dirty="0" smtClean="0"/>
              <a:t>Yes</a:t>
            </a:r>
            <a:endParaRPr lang="en-US" sz="1800" dirty="0"/>
          </a:p>
        </p:txBody>
      </p:sp>
      <p:sp>
        <p:nvSpPr>
          <p:cNvPr id="80" name="TextBox 79"/>
          <p:cNvSpPr txBox="1"/>
          <p:nvPr/>
        </p:nvSpPr>
        <p:spPr>
          <a:xfrm>
            <a:off x="610674" y="70742"/>
            <a:ext cx="7994797" cy="584776"/>
          </a:xfrm>
          <a:prstGeom prst="rect">
            <a:avLst/>
          </a:prstGeom>
          <a:noFill/>
        </p:spPr>
        <p:txBody>
          <a:bodyPr wrap="none" rtlCol="0">
            <a:spAutoFit/>
          </a:bodyPr>
          <a:lstStyle/>
          <a:p>
            <a:pPr algn="ctr"/>
            <a:r>
              <a:rPr lang="en-US" sz="1600" b="1" dirty="0" smtClean="0"/>
              <a:t>Differential Gene Expression (DGE) and Differential Transcript Expression (DTE)</a:t>
            </a:r>
          </a:p>
          <a:p>
            <a:pPr algn="ctr"/>
            <a:r>
              <a:rPr lang="en-US" sz="1600" b="1" dirty="0" smtClean="0"/>
              <a:t>(Example 3)</a:t>
            </a:r>
            <a:endParaRPr lang="en-US" sz="1600" b="1" dirty="0"/>
          </a:p>
        </p:txBody>
      </p:sp>
      <p:grpSp>
        <p:nvGrpSpPr>
          <p:cNvPr id="81" name="Group 80"/>
          <p:cNvGrpSpPr/>
          <p:nvPr/>
        </p:nvGrpSpPr>
        <p:grpSpPr>
          <a:xfrm>
            <a:off x="0" y="6396038"/>
            <a:ext cx="9144000" cy="461962"/>
            <a:chOff x="0" y="6396038"/>
            <a:chExt cx="9144000" cy="461962"/>
          </a:xfrm>
        </p:grpSpPr>
        <p:sp>
          <p:nvSpPr>
            <p:cNvPr id="82" name="Rectangle 8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83" name="TextBox 82"/>
            <p:cNvSpPr txBox="1">
              <a:spLocks noChangeArrowheads="1"/>
            </p:cNvSpPr>
            <p:nvPr/>
          </p:nvSpPr>
          <p:spPr bwMode="auto">
            <a:xfrm>
              <a:off x="76200" y="6429375"/>
              <a:ext cx="6705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smtClean="0">
                  <a:solidFill>
                    <a:schemeClr val="bg1"/>
                  </a:solidFill>
                  <a:latin typeface="Calibri" charset="0"/>
                  <a:cs typeface="Calibri" charset="0"/>
                </a:rPr>
                <a:t>Module</a:t>
              </a:r>
            </a:p>
          </p:txBody>
        </p:sp>
        <p:sp>
          <p:nvSpPr>
            <p:cNvPr id="84" name="TextBox 83"/>
            <p:cNvSpPr txBox="1"/>
            <p:nvPr/>
          </p:nvSpPr>
          <p:spPr>
            <a:xfrm>
              <a:off x="6705600" y="6396038"/>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err="1" smtClean="0">
                  <a:cs typeface="Arial" charset="0"/>
                </a:rPr>
                <a:t>bio</a:t>
              </a:r>
              <a:r>
                <a:rPr lang="en-US" sz="1800" dirty="0" err="1" smtClean="0">
                  <a:cs typeface="Arial" charset="0"/>
                </a:rPr>
                <a:t>informatics</a:t>
              </a:r>
              <a:r>
                <a:rPr lang="en-US" sz="1100" dirty="0" err="1" smtClean="0">
                  <a:cs typeface="Arial" charset="0"/>
                </a:rPr>
                <a:t>.ca</a:t>
              </a:r>
              <a:endParaRPr lang="en-US" sz="1800" dirty="0" smtClean="0">
                <a:cs typeface="Arial" charset="0"/>
              </a:endParaRPr>
            </a:p>
          </p:txBody>
        </p:sp>
      </p:grpSp>
    </p:spTree>
    <p:extLst>
      <p:ext uri="{BB962C8B-B14F-4D97-AF65-F5344CB8AC3E}">
        <p14:creationId xmlns:p14="http://schemas.microsoft.com/office/powerpoint/2010/main" val="36935171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63" grpId="0"/>
      <p:bldP spid="66" grpId="0"/>
      <p:bldP spid="78" grpId="0"/>
      <p:bldP spid="7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25495" y="1247096"/>
            <a:ext cx="4203792" cy="5062224"/>
          </a:xfrm>
          <a:prstGeom prst="rect">
            <a:avLst/>
          </a:prstGeom>
        </p:spPr>
      </p:pic>
      <p:sp>
        <p:nvSpPr>
          <p:cNvPr id="6" name="TextBox 5"/>
          <p:cNvSpPr txBox="1"/>
          <p:nvPr/>
        </p:nvSpPr>
        <p:spPr>
          <a:xfrm>
            <a:off x="3689946" y="2561542"/>
            <a:ext cx="725003" cy="369332"/>
          </a:xfrm>
          <a:prstGeom prst="rect">
            <a:avLst/>
          </a:prstGeom>
          <a:noFill/>
        </p:spPr>
        <p:txBody>
          <a:bodyPr wrap="none" rtlCol="0">
            <a:spAutoFit/>
          </a:bodyPr>
          <a:lstStyle/>
          <a:p>
            <a:r>
              <a:rPr lang="en-US" dirty="0" smtClean="0"/>
              <a:t>(Ex-2)</a:t>
            </a:r>
            <a:endParaRPr lang="en-US" dirty="0"/>
          </a:p>
        </p:txBody>
      </p:sp>
      <p:sp>
        <p:nvSpPr>
          <p:cNvPr id="7" name="TextBox 6"/>
          <p:cNvSpPr txBox="1"/>
          <p:nvPr/>
        </p:nvSpPr>
        <p:spPr>
          <a:xfrm>
            <a:off x="5079666" y="3972013"/>
            <a:ext cx="725003" cy="369332"/>
          </a:xfrm>
          <a:prstGeom prst="rect">
            <a:avLst/>
          </a:prstGeom>
          <a:noFill/>
        </p:spPr>
        <p:txBody>
          <a:bodyPr wrap="none" rtlCol="0">
            <a:spAutoFit/>
          </a:bodyPr>
          <a:lstStyle/>
          <a:p>
            <a:r>
              <a:rPr lang="en-US" dirty="0" smtClean="0"/>
              <a:t>(Ex-1)</a:t>
            </a:r>
            <a:endParaRPr lang="en-US" dirty="0"/>
          </a:p>
        </p:txBody>
      </p:sp>
      <p:sp>
        <p:nvSpPr>
          <p:cNvPr id="8" name="TextBox 7"/>
          <p:cNvSpPr txBox="1"/>
          <p:nvPr/>
        </p:nvSpPr>
        <p:spPr>
          <a:xfrm>
            <a:off x="2652851" y="116632"/>
            <a:ext cx="4072649" cy="1323439"/>
          </a:xfrm>
          <a:prstGeom prst="rect">
            <a:avLst/>
          </a:prstGeom>
          <a:noFill/>
        </p:spPr>
        <p:txBody>
          <a:bodyPr wrap="none" rtlCol="0">
            <a:spAutoFit/>
          </a:bodyPr>
          <a:lstStyle/>
          <a:p>
            <a:pPr algn="ctr"/>
            <a:r>
              <a:rPr lang="en-US" sz="1600" b="1" dirty="0" smtClean="0"/>
              <a:t>Differential Transcript Usage(DTU)</a:t>
            </a:r>
          </a:p>
          <a:p>
            <a:pPr algn="ctr"/>
            <a:r>
              <a:rPr lang="en-US" sz="1600" b="1" dirty="0" err="1"/>
              <a:t>v</a:t>
            </a:r>
            <a:r>
              <a:rPr lang="en-US" sz="1600" b="1" dirty="0" err="1" smtClean="0"/>
              <a:t>s</a:t>
            </a:r>
            <a:endParaRPr lang="en-US" sz="1600" b="1" dirty="0" smtClean="0"/>
          </a:p>
          <a:p>
            <a:pPr algn="ctr"/>
            <a:r>
              <a:rPr lang="en-US" sz="1600" b="1" dirty="0" smtClean="0"/>
              <a:t>Differential Gene Expression (DGE)</a:t>
            </a:r>
          </a:p>
          <a:p>
            <a:pPr algn="ctr"/>
            <a:r>
              <a:rPr lang="en-US" sz="1600" b="1" dirty="0"/>
              <a:t>v</a:t>
            </a:r>
            <a:r>
              <a:rPr lang="en-US" sz="1600" b="1" dirty="0" smtClean="0"/>
              <a:t>s.</a:t>
            </a:r>
          </a:p>
          <a:p>
            <a:pPr algn="ctr"/>
            <a:r>
              <a:rPr lang="en-US" sz="1600" b="1" dirty="0" smtClean="0"/>
              <a:t>Differential Transcript Expression (DTE)</a:t>
            </a:r>
            <a:endParaRPr lang="en-US" sz="1600" b="1" dirty="0"/>
          </a:p>
        </p:txBody>
      </p:sp>
      <p:sp>
        <p:nvSpPr>
          <p:cNvPr id="9" name="TextBox 8"/>
          <p:cNvSpPr txBox="1"/>
          <p:nvPr/>
        </p:nvSpPr>
        <p:spPr>
          <a:xfrm>
            <a:off x="5031746" y="2585506"/>
            <a:ext cx="725003" cy="369332"/>
          </a:xfrm>
          <a:prstGeom prst="rect">
            <a:avLst/>
          </a:prstGeom>
          <a:noFill/>
        </p:spPr>
        <p:txBody>
          <a:bodyPr wrap="none" rtlCol="0">
            <a:spAutoFit/>
          </a:bodyPr>
          <a:lstStyle/>
          <a:p>
            <a:r>
              <a:rPr lang="en-US" dirty="0" smtClean="0"/>
              <a:t>(Ex-3)</a:t>
            </a:r>
            <a:endParaRPr lang="en-US" dirty="0"/>
          </a:p>
        </p:txBody>
      </p:sp>
      <p:grpSp>
        <p:nvGrpSpPr>
          <p:cNvPr id="10" name="Group 9"/>
          <p:cNvGrpSpPr/>
          <p:nvPr/>
        </p:nvGrpSpPr>
        <p:grpSpPr>
          <a:xfrm>
            <a:off x="0" y="6396038"/>
            <a:ext cx="9144000" cy="461962"/>
            <a:chOff x="0" y="6396038"/>
            <a:chExt cx="9144000" cy="461962"/>
          </a:xfrm>
        </p:grpSpPr>
        <p:sp>
          <p:nvSpPr>
            <p:cNvPr id="11" name="Rectangle 10"/>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TextBox 1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3" name="TextBox 12"/>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50023009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300" y="-90264"/>
            <a:ext cx="8229600" cy="1143000"/>
          </a:xfrm>
        </p:spPr>
        <p:txBody>
          <a:bodyPr>
            <a:noAutofit/>
          </a:bodyPr>
          <a:lstStyle/>
          <a:p>
            <a:r>
              <a:rPr lang="en-US" sz="2000" dirty="0" smtClean="0"/>
              <a:t>High Confidence Differential Transcript Expression is</a:t>
            </a:r>
            <a:br>
              <a:rPr lang="en-US" sz="2000" dirty="0" smtClean="0"/>
            </a:br>
            <a:r>
              <a:rPr lang="en-US" sz="2000" dirty="0" smtClean="0"/>
              <a:t> Difficult to Attain With Many Candidate Isoforms</a:t>
            </a:r>
            <a:endParaRPr lang="en-US" sz="2000" dirty="0"/>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912501"/>
            <a:ext cx="9502891" cy="5252803"/>
          </a:xfrm>
          <a:prstGeom prst="rect">
            <a:avLst/>
          </a:prstGeom>
        </p:spPr>
      </p:pic>
      <p:sp>
        <p:nvSpPr>
          <p:cNvPr id="5" name="TextBox 4"/>
          <p:cNvSpPr txBox="1"/>
          <p:nvPr/>
        </p:nvSpPr>
        <p:spPr>
          <a:xfrm>
            <a:off x="224684" y="3080516"/>
            <a:ext cx="3292363" cy="707886"/>
          </a:xfrm>
          <a:prstGeom prst="rect">
            <a:avLst/>
          </a:prstGeom>
          <a:noFill/>
        </p:spPr>
        <p:txBody>
          <a:bodyPr wrap="none" rtlCol="0">
            <a:spAutoFit/>
          </a:bodyPr>
          <a:lstStyle/>
          <a:p>
            <a:r>
              <a:rPr lang="en-US" sz="2000" dirty="0" smtClean="0"/>
              <a:t>(Ex.)  NDRG2</a:t>
            </a:r>
            <a:br>
              <a:rPr lang="en-US" sz="2000" dirty="0" smtClean="0"/>
            </a:br>
            <a:r>
              <a:rPr lang="en-US" sz="2000" dirty="0" smtClean="0"/>
              <a:t>78 Isoforms (</a:t>
            </a:r>
            <a:r>
              <a:rPr lang="en-US" sz="2000" dirty="0" err="1" smtClean="0"/>
              <a:t>Gencode</a:t>
            </a:r>
            <a:r>
              <a:rPr lang="en-US" sz="2000" dirty="0" smtClean="0"/>
              <a:t> v19)</a:t>
            </a:r>
            <a:endParaRPr lang="en-US" sz="2000" dirty="0"/>
          </a:p>
        </p:txBody>
      </p:sp>
      <p:sp>
        <p:nvSpPr>
          <p:cNvPr id="6" name="TextBox 5"/>
          <p:cNvSpPr txBox="1"/>
          <p:nvPr/>
        </p:nvSpPr>
        <p:spPr>
          <a:xfrm>
            <a:off x="0" y="4336919"/>
            <a:ext cx="5159060" cy="646331"/>
          </a:xfrm>
          <a:prstGeom prst="rect">
            <a:avLst/>
          </a:prstGeom>
          <a:noFill/>
        </p:spPr>
        <p:txBody>
          <a:bodyPr wrap="none" rtlCol="0">
            <a:spAutoFit/>
          </a:bodyPr>
          <a:lstStyle/>
          <a:p>
            <a:r>
              <a:rPr lang="en-US" sz="1800" dirty="0" smtClean="0"/>
              <a:t>Which isoforms are expressed?</a:t>
            </a:r>
          </a:p>
          <a:p>
            <a:r>
              <a:rPr lang="en-US" sz="1800" dirty="0" smtClean="0"/>
              <a:t>Is there evidence of differential </a:t>
            </a:r>
            <a:r>
              <a:rPr lang="en-US" sz="1800" dirty="0"/>
              <a:t>t</a:t>
            </a:r>
            <a:r>
              <a:rPr lang="en-US" sz="1800" dirty="0" smtClean="0"/>
              <a:t>ranscript usage?</a:t>
            </a:r>
            <a:endParaRPr lang="en-US" sz="1800" dirty="0"/>
          </a:p>
        </p:txBody>
      </p:sp>
      <p:grpSp>
        <p:nvGrpSpPr>
          <p:cNvPr id="7" name="Group 6"/>
          <p:cNvGrpSpPr/>
          <p:nvPr/>
        </p:nvGrpSpPr>
        <p:grpSpPr>
          <a:xfrm>
            <a:off x="0" y="6396038"/>
            <a:ext cx="9144000" cy="461962"/>
            <a:chOff x="0" y="6396038"/>
            <a:chExt cx="9144000" cy="461962"/>
          </a:xfrm>
        </p:grpSpPr>
        <p:sp>
          <p:nvSpPr>
            <p:cNvPr id="8" name="Rectangle 7"/>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TextBox 8"/>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0" name="TextBox 9"/>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34053959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20" y="-459432"/>
            <a:ext cx="8229600" cy="1143000"/>
          </a:xfrm>
        </p:spPr>
        <p:txBody>
          <a:bodyPr>
            <a:noAutofit/>
          </a:bodyPr>
          <a:lstStyle/>
          <a:p>
            <a:r>
              <a:rPr lang="en-US" sz="1800" dirty="0" smtClean="0"/>
              <a:t>Measure Differential Transcript Usage (DTU) via Differential Exon Usage (DEU)</a:t>
            </a:r>
            <a:endParaRPr lang="en-US" sz="1800" dirty="0"/>
          </a:p>
        </p:txBody>
      </p:sp>
      <p:pic>
        <p:nvPicPr>
          <p:cNvPr id="4" name="Picture 3" descr="hgt_genome_586f_514d00.png"/>
          <p:cNvPicPr>
            <a:picLocks noChangeAspect="1"/>
          </p:cNvPicPr>
          <p:nvPr/>
        </p:nvPicPr>
        <p:blipFill rotWithShape="1">
          <a:blip r:embed="rId2">
            <a:extLst>
              <a:ext uri="{28A0092B-C50C-407E-A947-70E740481C1C}">
                <a14:useLocalDpi xmlns:a14="http://schemas.microsoft.com/office/drawing/2010/main" val="0"/>
              </a:ext>
            </a:extLst>
          </a:blip>
          <a:srcRect t="14240" b="25483"/>
          <a:stretch/>
        </p:blipFill>
        <p:spPr>
          <a:xfrm>
            <a:off x="-469861" y="282873"/>
            <a:ext cx="9502891" cy="5252803"/>
          </a:xfrm>
          <a:prstGeom prst="rect">
            <a:avLst/>
          </a:prstGeom>
        </p:spPr>
      </p:pic>
      <p:grpSp>
        <p:nvGrpSpPr>
          <p:cNvPr id="5" name="Group 4"/>
          <p:cNvGrpSpPr/>
          <p:nvPr/>
        </p:nvGrpSpPr>
        <p:grpSpPr>
          <a:xfrm>
            <a:off x="783390" y="298181"/>
            <a:ext cx="8243525" cy="6011139"/>
            <a:chOff x="783390" y="510355"/>
            <a:chExt cx="8243525" cy="601113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endCxn id="7" idx="1"/>
            </p:cNvCxnSpPr>
            <p:nvPr/>
          </p:nvCxnSpPr>
          <p:spPr>
            <a:xfrm flipH="1">
              <a:off x="783390" y="574508"/>
              <a:ext cx="9658" cy="59137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945448" y="574054"/>
              <a:ext cx="2119" cy="594356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7" idx="3"/>
            </p:cNvCxnSpPr>
            <p:nvPr/>
          </p:nvCxnSpPr>
          <p:spPr>
            <a:xfrm>
              <a:off x="1703685" y="573109"/>
              <a:ext cx="3127" cy="591519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9" idx="1"/>
            </p:cNvCxnSpPr>
            <p:nvPr/>
          </p:nvCxnSpPr>
          <p:spPr>
            <a:xfrm>
              <a:off x="1909205" y="560897"/>
              <a:ext cx="2281" cy="59218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9" idx="3"/>
            </p:cNvCxnSpPr>
            <p:nvPr/>
          </p:nvCxnSpPr>
          <p:spPr>
            <a:xfrm flipH="1">
              <a:off x="1957205" y="565272"/>
              <a:ext cx="7819" cy="591752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10" idx="1"/>
            </p:cNvCxnSpPr>
            <p:nvPr/>
          </p:nvCxnSpPr>
          <p:spPr>
            <a:xfrm>
              <a:off x="2107766" y="564818"/>
              <a:ext cx="1839" cy="591797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0" idx="3"/>
            </p:cNvCxnSpPr>
            <p:nvPr/>
          </p:nvCxnSpPr>
          <p:spPr>
            <a:xfrm>
              <a:off x="2149099" y="564364"/>
              <a:ext cx="6225" cy="591843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1" idx="1"/>
            </p:cNvCxnSpPr>
            <p:nvPr/>
          </p:nvCxnSpPr>
          <p:spPr>
            <a:xfrm>
              <a:off x="2335302" y="552152"/>
              <a:ext cx="4314" cy="592711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1" idx="3"/>
            </p:cNvCxnSpPr>
            <p:nvPr/>
          </p:nvCxnSpPr>
          <p:spPr>
            <a:xfrm flipH="1">
              <a:off x="2385335" y="575214"/>
              <a:ext cx="10616" cy="59040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12" idx="1"/>
            </p:cNvCxnSpPr>
            <p:nvPr/>
          </p:nvCxnSpPr>
          <p:spPr>
            <a:xfrm>
              <a:off x="2620786" y="551244"/>
              <a:ext cx="1757" cy="592449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12" idx="3"/>
            </p:cNvCxnSpPr>
            <p:nvPr/>
          </p:nvCxnSpPr>
          <p:spPr>
            <a:xfrm flipH="1">
              <a:off x="2668262" y="539032"/>
              <a:ext cx="8344" cy="593670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3" idx="1"/>
            </p:cNvCxnSpPr>
            <p:nvPr/>
          </p:nvCxnSpPr>
          <p:spPr>
            <a:xfrm>
              <a:off x="2949731" y="553704"/>
              <a:ext cx="1601" cy="592203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4" idx="1"/>
            </p:cNvCxnSpPr>
            <p:nvPr/>
          </p:nvCxnSpPr>
          <p:spPr>
            <a:xfrm>
              <a:off x="2995893" y="555776"/>
              <a:ext cx="1158" cy="591552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3425111" y="576951"/>
              <a:ext cx="5365" cy="58943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14" idx="3"/>
            </p:cNvCxnSpPr>
            <p:nvPr/>
          </p:nvCxnSpPr>
          <p:spPr>
            <a:xfrm>
              <a:off x="3537314" y="563907"/>
              <a:ext cx="4575" cy="590739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5" idx="1"/>
            </p:cNvCxnSpPr>
            <p:nvPr/>
          </p:nvCxnSpPr>
          <p:spPr>
            <a:xfrm>
              <a:off x="3689714" y="557163"/>
              <a:ext cx="4575" cy="591857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5" idx="3"/>
            </p:cNvCxnSpPr>
            <p:nvPr/>
          </p:nvCxnSpPr>
          <p:spPr>
            <a:xfrm>
              <a:off x="3745534" y="557551"/>
              <a:ext cx="4494" cy="591818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6" idx="1"/>
            </p:cNvCxnSpPr>
            <p:nvPr/>
          </p:nvCxnSpPr>
          <p:spPr>
            <a:xfrm>
              <a:off x="4216648" y="557097"/>
              <a:ext cx="7514" cy="590977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6" idx="3"/>
            </p:cNvCxnSpPr>
            <p:nvPr/>
          </p:nvCxnSpPr>
          <p:spPr>
            <a:xfrm flipH="1">
              <a:off x="4310944" y="559585"/>
              <a:ext cx="156" cy="59072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7" idx="1"/>
            </p:cNvCxnSpPr>
            <p:nvPr/>
          </p:nvCxnSpPr>
          <p:spPr>
            <a:xfrm>
              <a:off x="4492474" y="559344"/>
              <a:ext cx="4032" cy="591286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7" idx="3"/>
            </p:cNvCxnSpPr>
            <p:nvPr/>
          </p:nvCxnSpPr>
          <p:spPr>
            <a:xfrm flipH="1">
              <a:off x="4542225" y="558890"/>
              <a:ext cx="1240" cy="59133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80" idx="1"/>
            </p:cNvCxnSpPr>
            <p:nvPr/>
          </p:nvCxnSpPr>
          <p:spPr>
            <a:xfrm>
              <a:off x="4662065" y="1731459"/>
              <a:ext cx="0" cy="47372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80" idx="3"/>
            </p:cNvCxnSpPr>
            <p:nvPr/>
          </p:nvCxnSpPr>
          <p:spPr>
            <a:xfrm>
              <a:off x="4804807" y="1748018"/>
              <a:ext cx="0" cy="472066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8" idx="1"/>
            </p:cNvCxnSpPr>
            <p:nvPr/>
          </p:nvCxnSpPr>
          <p:spPr>
            <a:xfrm>
              <a:off x="5372487" y="1518553"/>
              <a:ext cx="1" cy="495894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8" idx="2"/>
            </p:cNvCxnSpPr>
            <p:nvPr/>
          </p:nvCxnSpPr>
          <p:spPr>
            <a:xfrm>
              <a:off x="5437965" y="565701"/>
              <a:ext cx="1710" cy="594548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8" idx="3"/>
            </p:cNvCxnSpPr>
            <p:nvPr/>
          </p:nvCxnSpPr>
          <p:spPr>
            <a:xfrm>
              <a:off x="5503443" y="541731"/>
              <a:ext cx="3419" cy="59357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19" idx="1"/>
            </p:cNvCxnSpPr>
            <p:nvPr/>
          </p:nvCxnSpPr>
          <p:spPr>
            <a:xfrm>
              <a:off x="5665501" y="588309"/>
              <a:ext cx="4344" cy="588881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9" idx="0"/>
            </p:cNvCxnSpPr>
            <p:nvPr/>
          </p:nvCxnSpPr>
          <p:spPr>
            <a:xfrm flipH="1">
              <a:off x="5764540" y="578623"/>
              <a:ext cx="19560" cy="586872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9" idx="3"/>
            </p:cNvCxnSpPr>
            <p:nvPr/>
          </p:nvCxnSpPr>
          <p:spPr>
            <a:xfrm>
              <a:off x="5859234" y="2047290"/>
              <a:ext cx="0" cy="442983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20" idx="1"/>
            </p:cNvCxnSpPr>
            <p:nvPr/>
          </p:nvCxnSpPr>
          <p:spPr>
            <a:xfrm flipH="1">
              <a:off x="5963356" y="577086"/>
              <a:ext cx="9646" cy="589312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77112" y="510355"/>
              <a:ext cx="0" cy="598736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394220" y="625133"/>
              <a:ext cx="0" cy="587265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6450040" y="625133"/>
              <a:ext cx="855" cy="586298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endCxn id="21" idx="3"/>
            </p:cNvCxnSpPr>
            <p:nvPr/>
          </p:nvCxnSpPr>
          <p:spPr>
            <a:xfrm>
              <a:off x="6670046" y="3473644"/>
              <a:ext cx="0" cy="300009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endCxn id="22" idx="1"/>
            </p:cNvCxnSpPr>
            <p:nvPr/>
          </p:nvCxnSpPr>
          <p:spPr>
            <a:xfrm flipH="1">
              <a:off x="6744176" y="568964"/>
              <a:ext cx="5835" cy="5901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830204" y="568510"/>
              <a:ext cx="4601" cy="585932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endCxn id="22" idx="2"/>
            </p:cNvCxnSpPr>
            <p:nvPr/>
          </p:nvCxnSpPr>
          <p:spPr>
            <a:xfrm flipH="1">
              <a:off x="6980522" y="2405350"/>
              <a:ext cx="6684" cy="4087715"/>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22" idx="3"/>
            </p:cNvCxnSpPr>
            <p:nvPr/>
          </p:nvCxnSpPr>
          <p:spPr>
            <a:xfrm>
              <a:off x="7216868" y="3226448"/>
              <a:ext cx="0" cy="324375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endCxn id="23" idx="1"/>
            </p:cNvCxnSpPr>
            <p:nvPr/>
          </p:nvCxnSpPr>
          <p:spPr>
            <a:xfrm>
              <a:off x="7354781" y="2698644"/>
              <a:ext cx="0" cy="3782386"/>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441050" y="919043"/>
              <a:ext cx="0" cy="559924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546386" y="573126"/>
              <a:ext cx="5947" cy="585832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663909" y="3353656"/>
              <a:ext cx="0" cy="3092057"/>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725989" y="3353137"/>
              <a:ext cx="4136" cy="3085552"/>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8223554" y="878072"/>
              <a:ext cx="0" cy="555699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8399630" y="815505"/>
              <a:ext cx="0" cy="5623153"/>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8498075" y="573109"/>
              <a:ext cx="0" cy="586919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endCxn id="198" idx="1"/>
            </p:cNvCxnSpPr>
            <p:nvPr/>
          </p:nvCxnSpPr>
          <p:spPr>
            <a:xfrm>
              <a:off x="8563829"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endCxn id="198" idx="3"/>
            </p:cNvCxnSpPr>
            <p:nvPr/>
          </p:nvCxnSpPr>
          <p:spPr>
            <a:xfrm>
              <a:off x="8646977" y="3638285"/>
              <a:ext cx="1" cy="283797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25" idx="1"/>
            </p:cNvCxnSpPr>
            <p:nvPr/>
          </p:nvCxnSpPr>
          <p:spPr>
            <a:xfrm flipH="1">
              <a:off x="8738306" y="1578948"/>
              <a:ext cx="7516" cy="489877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8994618" y="576200"/>
              <a:ext cx="3093" cy="585887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endCxn id="25" idx="3"/>
            </p:cNvCxnSpPr>
            <p:nvPr/>
          </p:nvCxnSpPr>
          <p:spPr>
            <a:xfrm>
              <a:off x="9026915" y="563907"/>
              <a:ext cx="0" cy="5913811"/>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H="1">
              <a:off x="7413429" y="2708653"/>
              <a:ext cx="1710" cy="373365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8114321" y="4417953"/>
              <a:ext cx="2427" cy="201711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971682" y="4405542"/>
              <a:ext cx="1710" cy="2029529"/>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856339" y="2474103"/>
              <a:ext cx="0" cy="3968204"/>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31422"/>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479525" y="568187"/>
              <a:ext cx="0" cy="5859648"/>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1979712" y="5642652"/>
            <a:ext cx="5688632" cy="461665"/>
          </a:xfrm>
          <a:prstGeom prst="rect">
            <a:avLst/>
          </a:prstGeom>
          <a:solidFill>
            <a:schemeClr val="bg2">
              <a:alpha val="83000"/>
            </a:schemeClr>
          </a:solidFill>
        </p:spPr>
        <p:txBody>
          <a:bodyPr wrap="square" rtlCol="0">
            <a:spAutoFit/>
          </a:bodyPr>
          <a:lstStyle/>
          <a:p>
            <a:pPr algn="ctr"/>
            <a:r>
              <a:rPr lang="en-US" b="1" dirty="0" smtClean="0"/>
              <a:t>Flatten Transcripts to </a:t>
            </a:r>
            <a:r>
              <a:rPr lang="en-US" b="1" dirty="0" err="1" smtClean="0"/>
              <a:t>Exonic</a:t>
            </a:r>
            <a:r>
              <a:rPr lang="en-US" b="1" dirty="0" smtClean="0"/>
              <a:t> Regions</a:t>
            </a:r>
            <a:endParaRPr lang="en-US" b="1" dirty="0"/>
          </a:p>
        </p:txBody>
      </p:sp>
      <p:grpSp>
        <p:nvGrpSpPr>
          <p:cNvPr id="108" name="Group 107"/>
          <p:cNvGrpSpPr/>
          <p:nvPr/>
        </p:nvGrpSpPr>
        <p:grpSpPr>
          <a:xfrm>
            <a:off x="0" y="6396038"/>
            <a:ext cx="9144000" cy="461962"/>
            <a:chOff x="0" y="6396038"/>
            <a:chExt cx="9144000" cy="461962"/>
          </a:xfrm>
        </p:grpSpPr>
        <p:sp>
          <p:nvSpPr>
            <p:cNvPr id="109" name="Rectangle 108"/>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1" name="TextBox 110"/>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12" name="TextBox 111"/>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1573000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95" y="176240"/>
            <a:ext cx="8523820" cy="1143000"/>
          </a:xfrm>
        </p:spPr>
        <p:txBody>
          <a:bodyPr>
            <a:noAutofit/>
          </a:bodyPr>
          <a:lstStyle/>
          <a:p>
            <a:r>
              <a:rPr lang="en-US" sz="2000" b="1" dirty="0" smtClean="0"/>
              <a:t>Measure Differential Transcript Usage (DTU) via Differential Exon Usage (DEU)</a:t>
            </a:r>
            <a:endParaRPr lang="en-US" sz="2000" b="1" dirty="0"/>
          </a:p>
        </p:txBody>
      </p:sp>
      <p:grpSp>
        <p:nvGrpSpPr>
          <p:cNvPr id="5" name="Group 4"/>
          <p:cNvGrpSpPr/>
          <p:nvPr/>
        </p:nvGrpSpPr>
        <p:grpSpPr>
          <a:xfrm>
            <a:off x="502974" y="4499490"/>
            <a:ext cx="8243525" cy="93659"/>
            <a:chOff x="783390" y="6427835"/>
            <a:chExt cx="8243525" cy="93659"/>
          </a:xfrm>
        </p:grpSpPr>
        <p:sp>
          <p:nvSpPr>
            <p:cNvPr id="7" name="Rectangle 6"/>
            <p:cNvSpPr/>
            <p:nvPr/>
          </p:nvSpPr>
          <p:spPr>
            <a:xfrm>
              <a:off x="783390" y="6465418"/>
              <a:ext cx="923422" cy="45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11486"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09605" y="6454402"/>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339616" y="6450874"/>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22543"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951332" y="6447346"/>
              <a:ext cx="4571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997051" y="6438478"/>
              <a:ext cx="544838" cy="65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694289" y="6447346"/>
              <a:ext cx="55739"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224162" y="6438477"/>
              <a:ext cx="8678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496506" y="6440290"/>
              <a:ext cx="45719" cy="638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72488" y="6443818"/>
              <a:ext cx="134374" cy="67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69845" y="6447346"/>
              <a:ext cx="189389" cy="595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963356" y="6447346"/>
              <a:ext cx="39017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394220" y="6450874"/>
              <a:ext cx="275826"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744176" y="6447346"/>
              <a:ext cx="47269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54781" y="6450874"/>
              <a:ext cx="1149129" cy="603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8738306" y="6451307"/>
              <a:ext cx="288609" cy="528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4662065" y="6440290"/>
              <a:ext cx="142742" cy="567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947567" y="646188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996015" y="6450991"/>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425111" y="6449167"/>
              <a:ext cx="0" cy="4929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endCxn id="18" idx="2"/>
            </p:cNvCxnSpPr>
            <p:nvPr/>
          </p:nvCxnSpPr>
          <p:spPr>
            <a:xfrm>
              <a:off x="5437965" y="6438477"/>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079477" y="644425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6449185" y="64349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24283" y="644353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480908" y="64421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550623" y="6445711"/>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662199" y="6446733"/>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728415" y="644490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971682"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116748" y="6438478"/>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219417" y="644092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8399630" y="6448786"/>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8857209" y="6440200"/>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6834805" y="643419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6987205" y="6427835"/>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8994618" y="6443149"/>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774478" y="6439384"/>
              <a:ext cx="1710" cy="72708"/>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8" name="Rectangle 197"/>
            <p:cNvSpPr/>
            <p:nvPr/>
          </p:nvSpPr>
          <p:spPr>
            <a:xfrm>
              <a:off x="8563830" y="6451985"/>
              <a:ext cx="83148" cy="485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p:nvPr/>
        </p:nvCxnSpPr>
        <p:spPr>
          <a:xfrm>
            <a:off x="502974" y="3272771"/>
            <a:ext cx="16417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667151" y="3152121"/>
            <a:ext cx="7592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1609787" y="326324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794473" y="33172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027588" y="3282296"/>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2309132" y="3215621"/>
            <a:ext cx="9390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644011" y="3317221"/>
            <a:ext cx="4595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3144695" y="3225146"/>
            <a:ext cx="11677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414221" y="3326746"/>
            <a:ext cx="5539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3943746" y="254824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72699" y="3348971"/>
            <a:ext cx="86782"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062180" y="33426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5144627" y="32759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393885" y="3237846"/>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476332" y="338072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671999" y="3348971"/>
            <a:ext cx="7555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6113804" y="3333096"/>
            <a:ext cx="566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463760" y="3164821"/>
            <a:ext cx="90629"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270207" y="2595761"/>
            <a:ext cx="11157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8080923" y="3663550"/>
            <a:ext cx="101738"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8725948" y="2589205"/>
            <a:ext cx="30587"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507992" y="3225428"/>
            <a:ext cx="16417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72169" y="3219078"/>
            <a:ext cx="75924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1614805" y="328892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1799491" y="33714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032606" y="3241303"/>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314150" y="3282578"/>
            <a:ext cx="9390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649029" y="3415928"/>
            <a:ext cx="45953"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149713" y="3323853"/>
            <a:ext cx="11677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419239" y="3285753"/>
            <a:ext cx="55391"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3948764" y="3721043"/>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4177717" y="3301628"/>
            <a:ext cx="86782"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067198" y="32444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149645" y="331432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5398903" y="3282578"/>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5481350" y="33556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5677017" y="3292103"/>
            <a:ext cx="7555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6118822" y="3247653"/>
            <a:ext cx="56675"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6468778" y="3269878"/>
            <a:ext cx="90629"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7275225" y="3658136"/>
            <a:ext cx="111576"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8080923" y="2667002"/>
            <a:ext cx="101738"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8739888" y="3651792"/>
            <a:ext cx="30587" cy="0"/>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408456" y="2198793"/>
            <a:ext cx="0" cy="206945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152400" y="219879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152400" y="240301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52400" y="260724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52400" y="281147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152400" y="301569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152400" y="321992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152400" y="3424149"/>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152400" y="3628375"/>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152400" y="3832601"/>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152400" y="4036827"/>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52400" y="4241053"/>
            <a:ext cx="256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5" name="TextBox 244"/>
          <p:cNvSpPr txBox="1"/>
          <p:nvPr/>
        </p:nvSpPr>
        <p:spPr>
          <a:xfrm rot="20163499">
            <a:off x="96059" y="1788621"/>
            <a:ext cx="454121" cy="276999"/>
          </a:xfrm>
          <a:prstGeom prst="rect">
            <a:avLst/>
          </a:prstGeom>
          <a:noFill/>
        </p:spPr>
        <p:txBody>
          <a:bodyPr wrap="none" rtlCol="0">
            <a:spAutoFit/>
          </a:bodyPr>
          <a:lstStyle/>
          <a:p>
            <a:r>
              <a:rPr lang="en-US" sz="1200" dirty="0" smtClean="0"/>
              <a:t>high</a:t>
            </a:r>
            <a:endParaRPr lang="en-US" sz="1200" dirty="0"/>
          </a:p>
        </p:txBody>
      </p:sp>
      <p:sp>
        <p:nvSpPr>
          <p:cNvPr id="247" name="TextBox 246"/>
          <p:cNvSpPr txBox="1"/>
          <p:nvPr/>
        </p:nvSpPr>
        <p:spPr>
          <a:xfrm rot="20163499">
            <a:off x="-39695" y="4292407"/>
            <a:ext cx="411140" cy="276999"/>
          </a:xfrm>
          <a:prstGeom prst="rect">
            <a:avLst/>
          </a:prstGeom>
          <a:noFill/>
        </p:spPr>
        <p:txBody>
          <a:bodyPr wrap="none" rtlCol="0">
            <a:spAutoFit/>
          </a:bodyPr>
          <a:lstStyle/>
          <a:p>
            <a:r>
              <a:rPr lang="en-US" sz="1200" dirty="0" smtClean="0"/>
              <a:t>low</a:t>
            </a:r>
            <a:endParaRPr lang="en-US" sz="1200" dirty="0"/>
          </a:p>
        </p:txBody>
      </p:sp>
      <p:sp>
        <p:nvSpPr>
          <p:cNvPr id="248" name="TextBox 247"/>
          <p:cNvSpPr txBox="1"/>
          <p:nvPr/>
        </p:nvSpPr>
        <p:spPr>
          <a:xfrm>
            <a:off x="-1192" y="1404057"/>
            <a:ext cx="905867" cy="461665"/>
          </a:xfrm>
          <a:prstGeom prst="rect">
            <a:avLst/>
          </a:prstGeom>
          <a:noFill/>
        </p:spPr>
        <p:txBody>
          <a:bodyPr wrap="none" rtlCol="0">
            <a:spAutoFit/>
          </a:bodyPr>
          <a:lstStyle/>
          <a:p>
            <a:pPr algn="ctr"/>
            <a:r>
              <a:rPr lang="en-US" sz="1200" b="1" dirty="0" smtClean="0"/>
              <a:t>Relative</a:t>
            </a:r>
            <a:br>
              <a:rPr lang="en-US" sz="1200" b="1" dirty="0" smtClean="0"/>
            </a:br>
            <a:r>
              <a:rPr lang="en-US" sz="1200" b="1" dirty="0" smtClean="0"/>
              <a:t> Expression</a:t>
            </a:r>
            <a:endParaRPr lang="en-US" sz="1200" b="1" dirty="0"/>
          </a:p>
        </p:txBody>
      </p:sp>
      <p:cxnSp>
        <p:nvCxnSpPr>
          <p:cNvPr id="249" name="Straight Connector 248"/>
          <p:cNvCxnSpPr/>
          <p:nvPr/>
        </p:nvCxnSpPr>
        <p:spPr>
          <a:xfrm flipV="1">
            <a:off x="667151" y="3164821"/>
            <a:ext cx="0" cy="10505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H="1" flipV="1">
            <a:off x="1426396" y="3152121"/>
            <a:ext cx="183391" cy="1111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flipH="1" flipV="1">
            <a:off x="1708712" y="3269879"/>
            <a:ext cx="90779" cy="56867"/>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H="1">
            <a:off x="1874908" y="3285753"/>
            <a:ext cx="157698" cy="3146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H="1">
            <a:off x="2104920" y="3215621"/>
            <a:ext cx="209230" cy="7330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H="1" flipV="1">
            <a:off x="2403040" y="3215621"/>
            <a:ext cx="267876" cy="108232"/>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H="1">
            <a:off x="2694982" y="3219923"/>
            <a:ext cx="454731" cy="9729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H="1" flipV="1">
            <a:off x="3261474" y="3219923"/>
            <a:ext cx="152399" cy="10682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H="1">
            <a:off x="3474630" y="2548241"/>
            <a:ext cx="469116" cy="77850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H="1" flipV="1">
            <a:off x="4030528" y="2548241"/>
            <a:ext cx="142171" cy="80073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a:off x="4264500" y="3333096"/>
            <a:ext cx="802698" cy="95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H="1">
            <a:off x="5137736" y="3272771"/>
            <a:ext cx="11909" cy="698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H="1">
            <a:off x="5225200" y="3237846"/>
            <a:ext cx="173703" cy="34925"/>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H="1" flipV="1">
            <a:off x="5469440" y="3225428"/>
            <a:ext cx="11910" cy="155293"/>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H="1">
            <a:off x="5551303" y="3355603"/>
            <a:ext cx="125714" cy="25118"/>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flipH="1">
            <a:off x="5747555" y="3326746"/>
            <a:ext cx="366249" cy="635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flipH="1">
            <a:off x="6168769" y="3164821"/>
            <a:ext cx="300009" cy="17780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H="1">
            <a:off x="6559407" y="2595761"/>
            <a:ext cx="710800" cy="556360"/>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flipH="1" flipV="1">
            <a:off x="7381783" y="2589205"/>
            <a:ext cx="699140" cy="1068931"/>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flipH="1">
            <a:off x="8182662" y="2589205"/>
            <a:ext cx="543286" cy="1074346"/>
          </a:xfrm>
          <a:prstGeom prst="line">
            <a:avLst/>
          </a:prstGeom>
          <a:ln w="6350" cmpd="sng">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flipH="1" flipV="1">
            <a:off x="1431415" y="3237847"/>
            <a:ext cx="178372" cy="5425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flipH="1" flipV="1">
            <a:off x="1708713" y="3301629"/>
            <a:ext cx="90778" cy="790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flipH="1">
            <a:off x="1893399" y="3247653"/>
            <a:ext cx="134189" cy="1238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H="1" flipV="1">
            <a:off x="2121495" y="3247653"/>
            <a:ext cx="187637" cy="346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H="1" flipV="1">
            <a:off x="2408057" y="3292103"/>
            <a:ext cx="262859" cy="13204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H="1">
            <a:off x="2689965" y="3323853"/>
            <a:ext cx="459748" cy="920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H="1">
            <a:off x="3266491" y="3282296"/>
            <a:ext cx="152748" cy="444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H="1" flipV="1">
            <a:off x="3469613" y="3292104"/>
            <a:ext cx="479151" cy="42893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H="1">
            <a:off x="4030528" y="3301629"/>
            <a:ext cx="147189" cy="41941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flipH="1">
            <a:off x="4259481" y="3244478"/>
            <a:ext cx="807717" cy="57151"/>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H="1" flipV="1">
            <a:off x="5137736" y="3244479"/>
            <a:ext cx="19813" cy="7274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H="1">
            <a:off x="5220182" y="3285753"/>
            <a:ext cx="178721" cy="2857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flipH="1" flipV="1">
            <a:off x="5469440" y="3288929"/>
            <a:ext cx="24622" cy="66674"/>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H="1">
            <a:off x="5556906" y="3288928"/>
            <a:ext cx="120111" cy="6004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flipH="1">
            <a:off x="5752572" y="3244478"/>
            <a:ext cx="366250" cy="47626"/>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flipH="1" flipV="1">
            <a:off x="6175498" y="3247654"/>
            <a:ext cx="293280" cy="1559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flipH="1" flipV="1">
            <a:off x="6554389" y="3269880"/>
            <a:ext cx="720836" cy="381912"/>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flipH="1">
            <a:off x="7398378" y="2667002"/>
            <a:ext cx="682545" cy="987913"/>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flipH="1" flipV="1">
            <a:off x="8182662" y="2667002"/>
            <a:ext cx="557226" cy="996549"/>
          </a:xfrm>
          <a:prstGeom prst="line">
            <a:avLst/>
          </a:prstGeom>
          <a:ln w="6350" cmpd="sng">
            <a:solidFill>
              <a:srgbClr val="660066"/>
            </a:solidFill>
            <a:prstDash val="sysDash"/>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825394" y="1660812"/>
            <a:ext cx="5297409" cy="3371719"/>
            <a:chOff x="3825394" y="1660812"/>
            <a:chExt cx="5297409" cy="3371719"/>
          </a:xfrm>
        </p:grpSpPr>
        <p:sp>
          <p:nvSpPr>
            <p:cNvPr id="368" name="Rectangle 367"/>
            <p:cNvSpPr/>
            <p:nvPr/>
          </p:nvSpPr>
          <p:spPr>
            <a:xfrm>
              <a:off x="387956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9" name="Rectangle 368"/>
            <p:cNvSpPr/>
            <p:nvPr/>
          </p:nvSpPr>
          <p:spPr>
            <a:xfrm>
              <a:off x="7210547"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0" name="Rectangle 369"/>
            <p:cNvSpPr/>
            <p:nvPr/>
          </p:nvSpPr>
          <p:spPr>
            <a:xfrm>
              <a:off x="8008976"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1" name="Rectangle 370"/>
            <p:cNvSpPr/>
            <p:nvPr/>
          </p:nvSpPr>
          <p:spPr>
            <a:xfrm>
              <a:off x="8634551" y="2145846"/>
              <a:ext cx="223895" cy="2886685"/>
            </a:xfrm>
            <a:prstGeom prst="rect">
              <a:avLst/>
            </a:prstGeom>
            <a:solidFill>
              <a:srgbClr val="FF0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2" name="TextBox 371"/>
            <p:cNvSpPr txBox="1"/>
            <p:nvPr/>
          </p:nvSpPr>
          <p:spPr>
            <a:xfrm rot="20530266">
              <a:off x="3825394" y="1660812"/>
              <a:ext cx="690063" cy="276999"/>
            </a:xfrm>
            <a:prstGeom prst="rect">
              <a:avLst/>
            </a:prstGeom>
            <a:noFill/>
          </p:spPr>
          <p:txBody>
            <a:bodyPr wrap="none" rtlCol="0">
              <a:spAutoFit/>
            </a:bodyPr>
            <a:lstStyle/>
            <a:p>
              <a:r>
                <a:rPr lang="en-US" sz="1200" dirty="0" smtClean="0"/>
                <a:t>P = 1e-8</a:t>
              </a:r>
              <a:endParaRPr lang="en-US" sz="1200" dirty="0"/>
            </a:p>
          </p:txBody>
        </p:sp>
        <p:sp>
          <p:nvSpPr>
            <p:cNvPr id="373" name="TextBox 372"/>
            <p:cNvSpPr txBox="1"/>
            <p:nvPr/>
          </p:nvSpPr>
          <p:spPr>
            <a:xfrm rot="20530266">
              <a:off x="6969897" y="1660812"/>
              <a:ext cx="768059" cy="276999"/>
            </a:xfrm>
            <a:prstGeom prst="rect">
              <a:avLst/>
            </a:prstGeom>
            <a:noFill/>
          </p:spPr>
          <p:txBody>
            <a:bodyPr wrap="none" rtlCol="0">
              <a:spAutoFit/>
            </a:bodyPr>
            <a:lstStyle/>
            <a:p>
              <a:r>
                <a:rPr lang="en-US" sz="1200" dirty="0" smtClean="0"/>
                <a:t>P = 1e-11</a:t>
              </a:r>
              <a:endParaRPr lang="en-US" sz="1200" dirty="0"/>
            </a:p>
          </p:txBody>
        </p:sp>
        <p:sp>
          <p:nvSpPr>
            <p:cNvPr id="374" name="TextBox 373"/>
            <p:cNvSpPr txBox="1"/>
            <p:nvPr/>
          </p:nvSpPr>
          <p:spPr>
            <a:xfrm rot="20530266">
              <a:off x="7765087" y="1660812"/>
              <a:ext cx="690063" cy="276999"/>
            </a:xfrm>
            <a:prstGeom prst="rect">
              <a:avLst/>
            </a:prstGeom>
            <a:noFill/>
          </p:spPr>
          <p:txBody>
            <a:bodyPr wrap="none" rtlCol="0">
              <a:spAutoFit/>
            </a:bodyPr>
            <a:lstStyle/>
            <a:p>
              <a:r>
                <a:rPr lang="en-US" sz="1200" dirty="0" smtClean="0"/>
                <a:t>P = 1e-9</a:t>
              </a:r>
              <a:endParaRPr lang="en-US" sz="1200" dirty="0"/>
            </a:p>
          </p:txBody>
        </p:sp>
        <p:sp>
          <p:nvSpPr>
            <p:cNvPr id="375" name="TextBox 374"/>
            <p:cNvSpPr txBox="1"/>
            <p:nvPr/>
          </p:nvSpPr>
          <p:spPr>
            <a:xfrm rot="20530266">
              <a:off x="8432740" y="1660812"/>
              <a:ext cx="690063" cy="276999"/>
            </a:xfrm>
            <a:prstGeom prst="rect">
              <a:avLst/>
            </a:prstGeom>
            <a:noFill/>
          </p:spPr>
          <p:txBody>
            <a:bodyPr wrap="none" rtlCol="0">
              <a:spAutoFit/>
            </a:bodyPr>
            <a:lstStyle/>
            <a:p>
              <a:r>
                <a:rPr lang="en-US" sz="1200" dirty="0" smtClean="0"/>
                <a:t>P = 1e-6</a:t>
              </a:r>
              <a:endParaRPr lang="en-US" sz="1200" dirty="0"/>
            </a:p>
          </p:txBody>
        </p:sp>
      </p:grpSp>
      <p:sp>
        <p:nvSpPr>
          <p:cNvPr id="4" name="TextBox 3"/>
          <p:cNvSpPr txBox="1"/>
          <p:nvPr/>
        </p:nvSpPr>
        <p:spPr>
          <a:xfrm>
            <a:off x="507992" y="2369366"/>
            <a:ext cx="1185428" cy="646331"/>
          </a:xfrm>
          <a:prstGeom prst="rect">
            <a:avLst/>
          </a:prstGeom>
          <a:noFill/>
        </p:spPr>
        <p:txBody>
          <a:bodyPr wrap="none" rtlCol="0">
            <a:spAutoFit/>
          </a:bodyPr>
          <a:lstStyle/>
          <a:p>
            <a:r>
              <a:rPr lang="en-US" sz="1800" dirty="0" smtClean="0">
                <a:solidFill>
                  <a:srgbClr val="F69F22"/>
                </a:solidFill>
              </a:rPr>
              <a:t>Sample A</a:t>
            </a:r>
          </a:p>
          <a:p>
            <a:r>
              <a:rPr lang="en-US" sz="1800" dirty="0" smtClean="0">
                <a:solidFill>
                  <a:srgbClr val="660066"/>
                </a:solidFill>
              </a:rPr>
              <a:t>Sample B</a:t>
            </a:r>
            <a:endParaRPr lang="en-US" sz="1800" dirty="0">
              <a:solidFill>
                <a:srgbClr val="660066"/>
              </a:solidFill>
            </a:endParaRPr>
          </a:p>
        </p:txBody>
      </p:sp>
      <p:grpSp>
        <p:nvGrpSpPr>
          <p:cNvPr id="149" name="Group 148"/>
          <p:cNvGrpSpPr/>
          <p:nvPr/>
        </p:nvGrpSpPr>
        <p:grpSpPr>
          <a:xfrm>
            <a:off x="0" y="6396038"/>
            <a:ext cx="9144000" cy="461962"/>
            <a:chOff x="0" y="6396038"/>
            <a:chExt cx="9144000" cy="461962"/>
          </a:xfrm>
        </p:grpSpPr>
        <p:sp>
          <p:nvSpPr>
            <p:cNvPr id="150" name="Rectangle 149"/>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2" name="TextBox 151"/>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4" name="TextBox 15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4223724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8-01-15 at 2.47.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695" y="908720"/>
            <a:ext cx="5318737" cy="5443785"/>
          </a:xfrm>
          <a:prstGeom prst="rect">
            <a:avLst/>
          </a:prstGeom>
        </p:spPr>
      </p:pic>
      <p:sp>
        <p:nvSpPr>
          <p:cNvPr id="7" name="TextBox 6"/>
          <p:cNvSpPr txBox="1"/>
          <p:nvPr/>
        </p:nvSpPr>
        <p:spPr>
          <a:xfrm>
            <a:off x="1052336" y="5259274"/>
            <a:ext cx="2750986" cy="369332"/>
          </a:xfrm>
          <a:prstGeom prst="rect">
            <a:avLst/>
          </a:prstGeom>
          <a:noFill/>
        </p:spPr>
        <p:txBody>
          <a:bodyPr wrap="none" rtlCol="0">
            <a:spAutoFit/>
          </a:bodyPr>
          <a:lstStyle/>
          <a:p>
            <a:r>
              <a:rPr lang="en-US" sz="1800" dirty="0" smtClean="0"/>
              <a:t>Flattened gene structure:</a:t>
            </a:r>
            <a:endParaRPr lang="en-US" sz="1800" dirty="0"/>
          </a:p>
        </p:txBody>
      </p:sp>
      <p:sp>
        <p:nvSpPr>
          <p:cNvPr id="8" name="TextBox 7"/>
          <p:cNvSpPr txBox="1"/>
          <p:nvPr/>
        </p:nvSpPr>
        <p:spPr>
          <a:xfrm>
            <a:off x="1058297" y="1861139"/>
            <a:ext cx="2323335" cy="369332"/>
          </a:xfrm>
          <a:prstGeom prst="rect">
            <a:avLst/>
          </a:prstGeom>
          <a:noFill/>
        </p:spPr>
        <p:txBody>
          <a:bodyPr wrap="none" rtlCol="0">
            <a:spAutoFit/>
          </a:bodyPr>
          <a:lstStyle/>
          <a:p>
            <a:r>
              <a:rPr lang="en-US" sz="1800" dirty="0" smtClean="0"/>
              <a:t>Averaged Replicates</a:t>
            </a:r>
            <a:endParaRPr lang="en-US" sz="1800" dirty="0"/>
          </a:p>
        </p:txBody>
      </p:sp>
      <p:sp>
        <p:nvSpPr>
          <p:cNvPr id="9" name="TextBox 8"/>
          <p:cNvSpPr txBox="1"/>
          <p:nvPr/>
        </p:nvSpPr>
        <p:spPr>
          <a:xfrm>
            <a:off x="1181685" y="3769442"/>
            <a:ext cx="1737262" cy="369332"/>
          </a:xfrm>
          <a:prstGeom prst="rect">
            <a:avLst/>
          </a:prstGeom>
          <a:noFill/>
        </p:spPr>
        <p:txBody>
          <a:bodyPr wrap="none" rtlCol="0">
            <a:spAutoFit/>
          </a:bodyPr>
          <a:lstStyle/>
          <a:p>
            <a:r>
              <a:rPr lang="en-US" sz="1800" dirty="0" smtClean="0"/>
              <a:t>Each Replicate</a:t>
            </a:r>
            <a:endParaRPr lang="en-US" sz="1800" dirty="0"/>
          </a:p>
        </p:txBody>
      </p:sp>
      <p:sp>
        <p:nvSpPr>
          <p:cNvPr id="11" name="TextBox 10"/>
          <p:cNvSpPr txBox="1"/>
          <p:nvPr/>
        </p:nvSpPr>
        <p:spPr>
          <a:xfrm>
            <a:off x="6272814" y="3563979"/>
            <a:ext cx="274497" cy="369332"/>
          </a:xfrm>
          <a:prstGeom prst="rect">
            <a:avLst/>
          </a:prstGeom>
          <a:noFill/>
        </p:spPr>
        <p:txBody>
          <a:bodyPr wrap="none" rtlCol="0">
            <a:spAutoFit/>
          </a:bodyPr>
          <a:lstStyle/>
          <a:p>
            <a:r>
              <a:rPr lang="en-US" sz="1800" dirty="0" smtClean="0">
                <a:solidFill>
                  <a:srgbClr val="FF0000"/>
                </a:solidFill>
              </a:rPr>
              <a:t>*</a:t>
            </a:r>
            <a:endParaRPr lang="en-US" sz="1800" dirty="0">
              <a:solidFill>
                <a:srgbClr val="FF0000"/>
              </a:solidFill>
            </a:endParaRPr>
          </a:p>
        </p:txBody>
      </p:sp>
      <p:sp>
        <p:nvSpPr>
          <p:cNvPr id="12" name="TextBox 11"/>
          <p:cNvSpPr txBox="1"/>
          <p:nvPr/>
        </p:nvSpPr>
        <p:spPr>
          <a:xfrm>
            <a:off x="6271883" y="1711747"/>
            <a:ext cx="274497" cy="369332"/>
          </a:xfrm>
          <a:prstGeom prst="rect">
            <a:avLst/>
          </a:prstGeom>
          <a:noFill/>
        </p:spPr>
        <p:txBody>
          <a:bodyPr wrap="none" rtlCol="0">
            <a:spAutoFit/>
          </a:bodyPr>
          <a:lstStyle/>
          <a:p>
            <a:r>
              <a:rPr lang="en-US" sz="1800" dirty="0" smtClean="0">
                <a:solidFill>
                  <a:srgbClr val="FF0000"/>
                </a:solidFill>
              </a:rPr>
              <a:t>*</a:t>
            </a:r>
            <a:endParaRPr lang="en-US" sz="1800" dirty="0">
              <a:solidFill>
                <a:srgbClr val="FF0000"/>
              </a:solidFill>
            </a:endParaRPr>
          </a:p>
        </p:txBody>
      </p:sp>
      <p:grpSp>
        <p:nvGrpSpPr>
          <p:cNvPr id="10" name="Group 9"/>
          <p:cNvGrpSpPr/>
          <p:nvPr/>
        </p:nvGrpSpPr>
        <p:grpSpPr>
          <a:xfrm>
            <a:off x="0" y="6396038"/>
            <a:ext cx="9144000" cy="461962"/>
            <a:chOff x="0" y="6396038"/>
            <a:chExt cx="9144000" cy="461962"/>
          </a:xfrm>
        </p:grpSpPr>
        <p:sp>
          <p:nvSpPr>
            <p:cNvPr id="13" name="Rectangle 12"/>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TextBox 13"/>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5" name="TextBox 14"/>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pic>
        <p:nvPicPr>
          <p:cNvPr id="5" name="Picture 4" descr="Screen Shot 2018-01-15 at 2.46.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902522" cy="1455075"/>
          </a:xfrm>
          <a:prstGeom prst="rect">
            <a:avLst/>
          </a:prstGeom>
        </p:spPr>
      </p:pic>
    </p:spTree>
    <p:extLst>
      <p:ext uri="{BB962C8B-B14F-4D97-AF65-F5344CB8AC3E}">
        <p14:creationId xmlns:p14="http://schemas.microsoft.com/office/powerpoint/2010/main" val="341646499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652830" cy="338554"/>
          </a:xfrm>
          <a:prstGeom prst="rect">
            <a:avLst/>
          </a:prstGeom>
          <a:noFill/>
        </p:spPr>
        <p:txBody>
          <a:bodyPr wrap="none" rtlCol="0">
            <a:spAutoFit/>
          </a:bodyPr>
          <a:lstStyle/>
          <a:p>
            <a:r>
              <a:rPr lang="en-US" sz="1600" b="1" dirty="0" smtClean="0"/>
              <a:t>Enabling Differential Transcript Usage Analysis for De novo Transcriptome Assemblies</a:t>
            </a:r>
            <a:endParaRPr lang="en-US" sz="1600" b="1" dirty="0"/>
          </a:p>
        </p:txBody>
      </p:sp>
      <p:grpSp>
        <p:nvGrpSpPr>
          <p:cNvPr id="4" name="Group 3"/>
          <p:cNvGrpSpPr/>
          <p:nvPr/>
        </p:nvGrpSpPr>
        <p:grpSpPr>
          <a:xfrm>
            <a:off x="0" y="6396038"/>
            <a:ext cx="9144000" cy="461962"/>
            <a:chOff x="0" y="6396038"/>
            <a:chExt cx="9144000" cy="461962"/>
          </a:xfrm>
        </p:grpSpPr>
        <p:sp>
          <p:nvSpPr>
            <p:cNvPr id="7" name="Rectangle 6"/>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9" name="TextBox 8"/>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Tree>
    <p:extLst>
      <p:ext uri="{BB962C8B-B14F-4D97-AF65-F5344CB8AC3E}">
        <p14:creationId xmlns:p14="http://schemas.microsoft.com/office/powerpoint/2010/main" val="31157437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8" name="Rectangle 7"/>
          <p:cNvSpPr/>
          <p:nvPr/>
        </p:nvSpPr>
        <p:spPr>
          <a:xfrm>
            <a:off x="5573059" y="1840463"/>
            <a:ext cx="3570940" cy="46848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4311579"/>
            <a:ext cx="5831441" cy="22137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52868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652830" cy="338554"/>
          </a:xfrm>
          <a:prstGeom prst="rect">
            <a:avLst/>
          </a:prstGeom>
          <a:noFill/>
        </p:spPr>
        <p:txBody>
          <a:bodyPr wrap="none" rtlCol="0">
            <a:spAutoFit/>
          </a:bodyPr>
          <a:lstStyle/>
          <a:p>
            <a:r>
              <a:rPr lang="en-US" sz="1600" b="1" dirty="0" smtClean="0"/>
              <a:t>Enabling Differential Transcript Usage Analysis for De novo Transcriptome Assemblies</a:t>
            </a:r>
            <a:endParaRPr lang="en-US" sz="1600" b="1"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3"/>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smtClean="0"/>
                <a:t>Linearize graph via topological sorting </a:t>
              </a:r>
            </a:p>
            <a:p>
              <a:r>
                <a:rPr lang="en-US" sz="1400" dirty="0" smtClean="0"/>
                <a:t>or graph multiple alignment</a:t>
              </a:r>
              <a:endParaRPr lang="en-US" sz="1400" dirty="0"/>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smtClean="0"/>
                <a:t>DEXseq</a:t>
              </a:r>
              <a:r>
                <a:rPr lang="en-US" sz="1200" dirty="0" smtClean="0"/>
                <a:t> for DTU,</a:t>
              </a:r>
            </a:p>
            <a:p>
              <a:r>
                <a:rPr lang="en-US" sz="1200" dirty="0" smtClean="0"/>
                <a:t>GATK for Variant Detection</a:t>
              </a:r>
              <a:endParaRPr lang="en-US" sz="1200" dirty="0"/>
            </a:p>
          </p:txBody>
        </p:sp>
      </p:grpSp>
      <p:sp>
        <p:nvSpPr>
          <p:cNvPr id="2" name="Rectangle 1"/>
          <p:cNvSpPr/>
          <p:nvPr/>
        </p:nvSpPr>
        <p:spPr>
          <a:xfrm>
            <a:off x="834878" y="4185943"/>
            <a:ext cx="7513926" cy="19518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0" y="6396038"/>
            <a:ext cx="9144000" cy="461962"/>
            <a:chOff x="0" y="6396038"/>
            <a:chExt cx="9144000" cy="461962"/>
          </a:xfrm>
        </p:grpSpPr>
        <p:sp>
          <p:nvSpPr>
            <p:cNvPr id="12" name="Rectangle 1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TextBox 12"/>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4" name="TextBox 1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15" name="TextBox 14"/>
          <p:cNvSpPr txBox="1"/>
          <p:nvPr/>
        </p:nvSpPr>
        <p:spPr>
          <a:xfrm>
            <a:off x="35496" y="5805264"/>
            <a:ext cx="5416554" cy="523220"/>
          </a:xfrm>
          <a:prstGeom prst="rect">
            <a:avLst/>
          </a:prstGeom>
          <a:noFill/>
        </p:spPr>
        <p:txBody>
          <a:bodyPr wrap="none" rtlCol="0">
            <a:spAutoFit/>
          </a:bodyPr>
          <a:lstStyle/>
          <a:p>
            <a:r>
              <a:rPr lang="en-US" sz="1400" dirty="0" smtClean="0"/>
              <a:t>Similar method and protocols now integrated into Trinity:</a:t>
            </a:r>
            <a:br>
              <a:rPr lang="en-US" sz="1400" dirty="0" smtClean="0"/>
            </a:br>
            <a:r>
              <a:rPr lang="en-US" sz="1400" dirty="0" smtClean="0">
                <a:hlinkClick r:id="rId4"/>
              </a:rPr>
              <a:t>https://github.com/trinityrnaseq/trinityrnaseq/wiki/SuperTranscripts</a:t>
            </a:r>
            <a:endParaRPr lang="en-US" sz="1400" dirty="0"/>
          </a:p>
        </p:txBody>
      </p:sp>
    </p:spTree>
    <p:extLst>
      <p:ext uri="{BB962C8B-B14F-4D97-AF65-F5344CB8AC3E}">
        <p14:creationId xmlns:p14="http://schemas.microsoft.com/office/powerpoint/2010/main" val="35289211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1-15 at 2.51.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390" y="476118"/>
            <a:ext cx="5038903" cy="2121240"/>
          </a:xfrm>
          <a:prstGeom prst="rect">
            <a:avLst/>
          </a:prstGeom>
          <a:ln>
            <a:solidFill>
              <a:srgbClr val="000000"/>
            </a:solidFill>
          </a:ln>
        </p:spPr>
      </p:pic>
      <p:sp>
        <p:nvSpPr>
          <p:cNvPr id="6" name="TextBox 5"/>
          <p:cNvSpPr txBox="1"/>
          <p:nvPr/>
        </p:nvSpPr>
        <p:spPr>
          <a:xfrm>
            <a:off x="470355" y="83270"/>
            <a:ext cx="8652830" cy="338554"/>
          </a:xfrm>
          <a:prstGeom prst="rect">
            <a:avLst/>
          </a:prstGeom>
          <a:noFill/>
        </p:spPr>
        <p:txBody>
          <a:bodyPr wrap="none" rtlCol="0">
            <a:spAutoFit/>
          </a:bodyPr>
          <a:lstStyle/>
          <a:p>
            <a:r>
              <a:rPr lang="en-US" sz="1600" b="1" dirty="0" smtClean="0"/>
              <a:t>Enabling Differential Transcript Usage Analysis for De novo Transcriptome Assemblies</a:t>
            </a:r>
            <a:endParaRPr lang="en-US" sz="1600" b="1" dirty="0"/>
          </a:p>
        </p:txBody>
      </p:sp>
      <p:grpSp>
        <p:nvGrpSpPr>
          <p:cNvPr id="10" name="Group 9"/>
          <p:cNvGrpSpPr/>
          <p:nvPr/>
        </p:nvGrpSpPr>
        <p:grpSpPr>
          <a:xfrm>
            <a:off x="1205119" y="2751816"/>
            <a:ext cx="6727715" cy="3363509"/>
            <a:chOff x="1205119" y="2822364"/>
            <a:chExt cx="6727715" cy="3363509"/>
          </a:xfrm>
        </p:grpSpPr>
        <p:pic>
          <p:nvPicPr>
            <p:cNvPr id="8" name="Picture 7"/>
            <p:cNvPicPr>
              <a:picLocks noChangeAspect="1"/>
            </p:cNvPicPr>
            <p:nvPr/>
          </p:nvPicPr>
          <p:blipFill>
            <a:blip r:embed="rId3"/>
            <a:stretch>
              <a:fillRect/>
            </a:stretch>
          </p:blipFill>
          <p:spPr>
            <a:xfrm>
              <a:off x="1205119" y="2822364"/>
              <a:ext cx="6727715" cy="3291926"/>
            </a:xfrm>
            <a:prstGeom prst="rect">
              <a:avLst/>
            </a:prstGeom>
          </p:spPr>
        </p:pic>
        <p:cxnSp>
          <p:nvCxnSpPr>
            <p:cNvPr id="3" name="Straight Arrow Connector 2"/>
            <p:cNvCxnSpPr/>
            <p:nvPr/>
          </p:nvCxnSpPr>
          <p:spPr>
            <a:xfrm>
              <a:off x="4174402" y="4303520"/>
              <a:ext cx="11759" cy="5761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50783" y="4362313"/>
              <a:ext cx="2942319" cy="523220"/>
            </a:xfrm>
            <a:prstGeom prst="rect">
              <a:avLst/>
            </a:prstGeom>
            <a:noFill/>
          </p:spPr>
          <p:txBody>
            <a:bodyPr wrap="none" rtlCol="0">
              <a:spAutoFit/>
            </a:bodyPr>
            <a:lstStyle/>
            <a:p>
              <a:r>
                <a:rPr lang="en-US" sz="1400" dirty="0" smtClean="0"/>
                <a:t>Linearize graph via topological sorting </a:t>
              </a:r>
            </a:p>
            <a:p>
              <a:r>
                <a:rPr lang="en-US" sz="1400" dirty="0" smtClean="0"/>
                <a:t>or graph multiple alignment</a:t>
              </a:r>
              <a:endParaRPr lang="en-US" sz="1400" dirty="0"/>
            </a:p>
          </p:txBody>
        </p:sp>
        <p:sp>
          <p:nvSpPr>
            <p:cNvPr id="9" name="TextBox 8"/>
            <p:cNvSpPr txBox="1"/>
            <p:nvPr/>
          </p:nvSpPr>
          <p:spPr>
            <a:xfrm>
              <a:off x="5787211" y="5724208"/>
              <a:ext cx="1880142" cy="461665"/>
            </a:xfrm>
            <a:prstGeom prst="rect">
              <a:avLst/>
            </a:prstGeom>
            <a:noFill/>
          </p:spPr>
          <p:txBody>
            <a:bodyPr wrap="none" rtlCol="0">
              <a:spAutoFit/>
            </a:bodyPr>
            <a:lstStyle/>
            <a:p>
              <a:r>
                <a:rPr lang="en-US" sz="1200" dirty="0" err="1" smtClean="0"/>
                <a:t>DEXseq</a:t>
              </a:r>
              <a:r>
                <a:rPr lang="en-US" sz="1200" dirty="0" smtClean="0"/>
                <a:t> for DTU,</a:t>
              </a:r>
            </a:p>
            <a:p>
              <a:r>
                <a:rPr lang="en-US" sz="1200" dirty="0" smtClean="0"/>
                <a:t>GATK for Variant Detection</a:t>
              </a:r>
              <a:endParaRPr lang="en-US" sz="1200" dirty="0"/>
            </a:p>
          </p:txBody>
        </p:sp>
      </p:grpSp>
      <p:grpSp>
        <p:nvGrpSpPr>
          <p:cNvPr id="11" name="Group 10"/>
          <p:cNvGrpSpPr/>
          <p:nvPr/>
        </p:nvGrpSpPr>
        <p:grpSpPr>
          <a:xfrm>
            <a:off x="0" y="6396038"/>
            <a:ext cx="9144000" cy="461962"/>
            <a:chOff x="0" y="6396038"/>
            <a:chExt cx="9144000" cy="461962"/>
          </a:xfrm>
        </p:grpSpPr>
        <p:sp>
          <p:nvSpPr>
            <p:cNvPr id="12" name="Rectangle 11"/>
            <p:cNvSpPr/>
            <p:nvPr/>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TextBox 12"/>
            <p:cNvSpPr txBox="1">
              <a:spLocks noChangeArrowheads="1"/>
            </p:cNvSpPr>
            <p:nvPr/>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14" name="TextBox 13"/>
            <p:cNvSpPr txBox="1"/>
            <p:nvPr/>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dirty="0" err="1" smtClean="0">
                  <a:cs typeface="Arial" charset="0"/>
                </a:rPr>
                <a:t>bio</a:t>
              </a:r>
              <a:r>
                <a:rPr lang="en-US" dirty="0" err="1" smtClean="0">
                  <a:cs typeface="Arial" charset="0"/>
                </a:rPr>
                <a:t>informatics</a:t>
              </a:r>
              <a:r>
                <a:rPr lang="en-US" sz="1400" dirty="0" err="1" smtClean="0">
                  <a:cs typeface="Arial" charset="0"/>
                </a:rPr>
                <a:t>.ca</a:t>
              </a:r>
              <a:endParaRPr lang="en-US" dirty="0" smtClean="0">
                <a:cs typeface="Arial" charset="0"/>
              </a:endParaRPr>
            </a:p>
          </p:txBody>
        </p:sp>
      </p:grpSp>
      <p:sp>
        <p:nvSpPr>
          <p:cNvPr id="7" name="TextBox 6"/>
          <p:cNvSpPr txBox="1"/>
          <p:nvPr/>
        </p:nvSpPr>
        <p:spPr>
          <a:xfrm>
            <a:off x="35496" y="5805264"/>
            <a:ext cx="5416554" cy="523220"/>
          </a:xfrm>
          <a:prstGeom prst="rect">
            <a:avLst/>
          </a:prstGeom>
          <a:noFill/>
        </p:spPr>
        <p:txBody>
          <a:bodyPr wrap="none" rtlCol="0">
            <a:spAutoFit/>
          </a:bodyPr>
          <a:lstStyle/>
          <a:p>
            <a:r>
              <a:rPr lang="en-US" sz="1400" dirty="0" smtClean="0"/>
              <a:t>Similar method and protocols now integrated into Trinity:</a:t>
            </a:r>
            <a:br>
              <a:rPr lang="en-US" sz="1400" dirty="0" smtClean="0"/>
            </a:br>
            <a:r>
              <a:rPr lang="en-US" sz="1400" dirty="0" smtClean="0">
                <a:hlinkClick r:id="rId4"/>
              </a:rPr>
              <a:t>https://github.com/trinityrnaseq/trinityrnaseq/wiki/SuperTranscripts</a:t>
            </a:r>
            <a:endParaRPr lang="en-US" sz="1400" dirty="0"/>
          </a:p>
        </p:txBody>
      </p:sp>
    </p:spTree>
    <p:extLst>
      <p:ext uri="{BB962C8B-B14F-4D97-AF65-F5344CB8AC3E}">
        <p14:creationId xmlns:p14="http://schemas.microsoft.com/office/powerpoint/2010/main" val="132024677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79512" y="116632"/>
            <a:ext cx="8784976" cy="1080120"/>
          </a:xfrm>
        </p:spPr>
        <p:txBody>
          <a:bodyPr>
            <a:normAutofit fontScale="92500"/>
          </a:bodyPr>
          <a:lstStyle/>
          <a:p>
            <a:pPr algn="ctr">
              <a:buFont typeface="Arial" charset="0"/>
              <a:buNone/>
            </a:pPr>
            <a:r>
              <a:rPr lang="en-US" sz="4400" b="1" dirty="0" smtClean="0">
                <a:latin typeface="Calibri" charset="0"/>
                <a:ea typeface="ＭＳ Ｐゴシック" charset="0"/>
              </a:rPr>
              <a:t>Time for Transcript Reconstruction Lab</a:t>
            </a:r>
            <a:endParaRPr lang="en-US" sz="4400" b="1" dirty="0">
              <a:latin typeface="Calibri" charset="0"/>
              <a:ea typeface="ＭＳ Ｐゴシック" charset="0"/>
            </a:endParaRPr>
          </a:p>
        </p:txBody>
      </p:sp>
      <p:pic>
        <p:nvPicPr>
          <p:cNvPr id="3" name="Picture 2"/>
          <p:cNvPicPr>
            <a:picLocks noChangeAspect="1"/>
          </p:cNvPicPr>
          <p:nvPr/>
        </p:nvPicPr>
        <p:blipFill>
          <a:blip r:embed="rId3"/>
          <a:stretch>
            <a:fillRect/>
          </a:stretch>
        </p:blipFill>
        <p:spPr>
          <a:xfrm>
            <a:off x="2339752" y="1300995"/>
            <a:ext cx="4662140" cy="4792301"/>
          </a:xfrm>
          <a:prstGeom prst="rect">
            <a:avLst/>
          </a:prstGeom>
        </p:spPr>
      </p:pic>
    </p:spTree>
    <p:extLst>
      <p:ext uri="{BB962C8B-B14F-4D97-AF65-F5344CB8AC3E}">
        <p14:creationId xmlns:p14="http://schemas.microsoft.com/office/powerpoint/2010/main" val="7309192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8" name="Rectangle 7"/>
          <p:cNvSpPr/>
          <p:nvPr/>
        </p:nvSpPr>
        <p:spPr>
          <a:xfrm>
            <a:off x="5573059" y="1912471"/>
            <a:ext cx="3570940" cy="46128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470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213483" cy="461665"/>
          </a:xfrm>
          <a:prstGeom prst="rect">
            <a:avLst/>
          </a:prstGeom>
          <a:noFill/>
        </p:spPr>
        <p:txBody>
          <a:bodyPr wrap="none" rtlCol="0">
            <a:spAutoFit/>
          </a:bodyPr>
          <a:lstStyle/>
          <a:p>
            <a:r>
              <a:rPr lang="en-US" b="1" dirty="0" smtClean="0"/>
              <a:t>Transcript Reconstruction from RNA-</a:t>
            </a:r>
            <a:r>
              <a:rPr lang="en-US" b="1" dirty="0" err="1" smtClean="0"/>
              <a:t>Seq</a:t>
            </a:r>
            <a:r>
              <a:rPr lang="en-US" b="1" dirty="0" smtClean="0"/>
              <a:t> Reads</a:t>
            </a:r>
            <a:endParaRPr lang="en-US"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75212" y="2170070"/>
            <a:ext cx="4867677" cy="435548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76231" y="2126348"/>
            <a:ext cx="4618000" cy="455160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69314" y="3162125"/>
            <a:ext cx="3708831" cy="1384995"/>
          </a:xfrm>
          <a:prstGeom prst="rect">
            <a:avLst/>
          </a:prstGeom>
          <a:solidFill>
            <a:srgbClr val="FFFFFF">
              <a:alpha val="65000"/>
            </a:srgbClr>
          </a:solidFill>
        </p:spPr>
        <p:txBody>
          <a:bodyPr wrap="square" rtlCol="0">
            <a:spAutoFit/>
          </a:bodyPr>
          <a:lstStyle/>
          <a:p>
            <a:pPr algn="ctr"/>
            <a:r>
              <a:rPr lang="en-US" sz="2800" b="1" dirty="0" smtClean="0">
                <a:solidFill>
                  <a:srgbClr val="660066"/>
                </a:solidFill>
              </a:rPr>
              <a:t>Non-model organisms:</a:t>
            </a:r>
          </a:p>
          <a:p>
            <a:pPr algn="ctr"/>
            <a:r>
              <a:rPr lang="en-US" sz="2800" b="1" dirty="0" smtClean="0">
                <a:solidFill>
                  <a:srgbClr val="660066"/>
                </a:solidFill>
              </a:rPr>
              <a:t> “I don’t have a reference genome!”</a:t>
            </a:r>
            <a:endParaRPr lang="en-US" sz="2800" b="1" dirty="0">
              <a:solidFill>
                <a:srgbClr val="660066"/>
              </a:solidFill>
            </a:endParaRPr>
          </a:p>
        </p:txBody>
      </p:sp>
      <p:sp>
        <p:nvSpPr>
          <p:cNvPr id="19" name="Rectangle 18"/>
          <p:cNvSpPr/>
          <p:nvPr/>
        </p:nvSpPr>
        <p:spPr>
          <a:xfrm>
            <a:off x="5573059" y="1912471"/>
            <a:ext cx="3570940" cy="46128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5057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10044</TotalTime>
  <Words>5417</Words>
  <Application>Microsoft Macintosh PowerPoint</Application>
  <PresentationFormat>On-screen Show (4:3)</PresentationFormat>
  <Paragraphs>785</Paragraphs>
  <Slides>72</Slides>
  <Notes>54</Notes>
  <HiddenSlides>0</HiddenSlides>
  <MMClips>0</MMClips>
  <ScaleCrop>false</ScaleCrop>
  <HeadingPairs>
    <vt:vector size="4" baseType="variant">
      <vt:variant>
        <vt:lpstr>Theme</vt:lpstr>
      </vt:variant>
      <vt:variant>
        <vt:i4>2</vt:i4>
      </vt:variant>
      <vt:variant>
        <vt:lpstr>Slide Titles</vt:lpstr>
      </vt:variant>
      <vt:variant>
        <vt:i4>72</vt:i4>
      </vt:variant>
    </vt:vector>
  </HeadingPairs>
  <TitlesOfParts>
    <vt:vector size="74" baseType="lpstr">
      <vt:lpstr>Office Theme</vt:lpstr>
      <vt:lpstr>1_Office Theme</vt:lpstr>
      <vt:lpstr>Canadian Bioinformatics Workshops</vt:lpstr>
      <vt:lpstr>PowerPoint Presentation</vt:lpstr>
      <vt:lpstr>PowerPoint Presentation</vt:lpstr>
      <vt:lpstr>Learning Objectives of Module</vt:lpstr>
      <vt:lpstr>Assembly Required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Genome-Guided Transcript Reconstruction</vt:lpstr>
      <vt:lpstr>PowerPoint Presentation</vt:lpstr>
      <vt:lpstr>PowerPoint Presentation</vt:lpstr>
      <vt:lpstr>PowerPoint Presentation</vt:lpstr>
      <vt:lpstr>PowerPoint Presentation</vt:lpstr>
      <vt:lpstr>PowerPoint Presentation</vt:lpstr>
      <vt:lpstr>PowerPoint Presentation</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Sequence Assembly via De Bruijn Graphs</vt:lpstr>
      <vt:lpstr>PowerPoint Presentation</vt:lpstr>
      <vt:lpstr>PowerPoint Presentation</vt:lpstr>
      <vt:lpstr>Contrasting Genome and Transcriptome De novo Assembly</vt:lpstr>
      <vt:lpstr>Trinity Aggregates Isolated Transcript Graphs</vt:lpstr>
      <vt:lpstr>PowerPoint Presentation</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Strand-specific RNA-Seq is Preferred</vt:lpstr>
      <vt:lpstr>PowerPoint Presentation</vt:lpstr>
      <vt:lpstr>PowerPoint Presentation</vt:lpstr>
      <vt:lpstr>Antisense-dominated Transcription</vt:lpstr>
      <vt:lpstr>Trinity output: a multi-fasta file</vt:lpstr>
      <vt:lpstr>Flavors of Differential Expression Analyses</vt:lpstr>
      <vt:lpstr>PowerPoint Presentation</vt:lpstr>
      <vt:lpstr>PowerPoint Presentation</vt:lpstr>
      <vt:lpstr>PowerPoint Presentation</vt:lpstr>
      <vt:lpstr>PowerPoint Presentation</vt:lpstr>
      <vt:lpstr>PowerPoint Presentation</vt:lpstr>
      <vt:lpstr>High Confidence Differential Transcript Expression is  Difficult to Attain With Many Candidate Isoforms</vt:lpstr>
      <vt:lpstr>Measure Differential Transcript Usage (DTU) via Differential Exon Usage (DEU)</vt:lpstr>
      <vt:lpstr>Measure Differential Transcript Usage (DTU) via Differential Exon Usage (DEU)</vt:lpstr>
      <vt:lpstr>PowerPoint Presentation</vt:lpstr>
      <vt:lpstr>PowerPoint Presentation</vt:lpstr>
      <vt:lpstr>PowerPoint Presentation</vt:lpstr>
      <vt:lpstr>PowerPoint Presentation</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Brian</cp:lastModifiedBy>
  <cp:revision>707</cp:revision>
  <dcterms:created xsi:type="dcterms:W3CDTF">2010-04-21T18:53:51Z</dcterms:created>
  <dcterms:modified xsi:type="dcterms:W3CDTF">2018-05-20T14:35:33Z</dcterms:modified>
</cp:coreProperties>
</file>